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handoutMasterIdLst>
    <p:handoutMasterId r:id="rId39"/>
  </p:handoutMasterIdLst>
  <p:sldIdLst>
    <p:sldId id="333" r:id="rId5"/>
    <p:sldId id="360" r:id="rId6"/>
    <p:sldId id="370" r:id="rId7"/>
    <p:sldId id="371" r:id="rId8"/>
    <p:sldId id="372" r:id="rId9"/>
    <p:sldId id="435" r:id="rId10"/>
    <p:sldId id="374" r:id="rId11"/>
    <p:sldId id="376" r:id="rId12"/>
    <p:sldId id="375" r:id="rId13"/>
    <p:sldId id="378" r:id="rId14"/>
    <p:sldId id="379" r:id="rId15"/>
    <p:sldId id="384" r:id="rId16"/>
    <p:sldId id="383" r:id="rId17"/>
    <p:sldId id="385" r:id="rId18"/>
    <p:sldId id="414" r:id="rId19"/>
    <p:sldId id="380" r:id="rId20"/>
    <p:sldId id="399" r:id="rId21"/>
    <p:sldId id="396" r:id="rId22"/>
    <p:sldId id="389" r:id="rId23"/>
    <p:sldId id="390" r:id="rId24"/>
    <p:sldId id="391" r:id="rId25"/>
    <p:sldId id="392" r:id="rId26"/>
    <p:sldId id="428" r:id="rId27"/>
    <p:sldId id="429" r:id="rId28"/>
    <p:sldId id="430" r:id="rId29"/>
    <p:sldId id="432" r:id="rId30"/>
    <p:sldId id="433" r:id="rId31"/>
    <p:sldId id="381" r:id="rId32"/>
    <p:sldId id="436" r:id="rId33"/>
    <p:sldId id="416" r:id="rId34"/>
    <p:sldId id="434" r:id="rId35"/>
    <p:sldId id="354" r:id="rId36"/>
    <p:sldId id="382" r:id="rId37"/>
  </p:sldIdLst>
  <p:sldSz cx="12192000" cy="6858000"/>
  <p:notesSz cx="6858000" cy="91440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E0E8"/>
    <a:srgbClr val="E8F0F4"/>
    <a:srgbClr val="4D3E2F"/>
    <a:srgbClr val="33A4BD"/>
    <a:srgbClr val="C2B5A2"/>
    <a:srgbClr val="E0CF9B"/>
    <a:srgbClr val="FEEFB8"/>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5925D2-8EA2-4B9B-8478-A3C1808ED929}" v="4" dt="2025-03-13T01:31:42.0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850" autoAdjust="0"/>
  </p:normalViewPr>
  <p:slideViewPr>
    <p:cSldViewPr snapToGrid="0">
      <p:cViewPr varScale="1">
        <p:scale>
          <a:sx n="98" d="100"/>
          <a:sy n="98" d="100"/>
        </p:scale>
        <p:origin x="396" y="7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6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Z:\BL-Vault\ID2\18217AD2-1C71-4823-8927-99D5C4054147\0\3335000-3335999\3335851\L\L\CommunityProfileData_VanBuren%20(ID%20333585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Z:\BL-Vault\ID2\18217AD2-1C71-4823-8927-99D5C4054147\0\3335000-3335999\3335851\L\L\CommunityProfileData_VanBuren%20(ID%20333585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Z:\BL-Vault\ID2\18217AD2-1C71-4823-8927-99D5C4054147\0\3335000-3335999\3335851\L\L\CommunityProfileData_VanBuren%20(ID%203335851).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Z:\BL-Vault\ID2\18217AD2-1C71-4823-8927-99D5C4054147\0\3335000-3335999\3335851\L\L\CommunityProfileData_VanBuren%20(ID%203335851).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oleObject" Target="file:///Z:\BL-Vault\ID2\18217AD2-1C71-4823-8927-99D5C4054147\0\3335000-3335999\3335851\L\L\CommunityProfileData_VanBuren%20(ID%203335851).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2"/>
              </a:solidFill>
              <a:latin typeface="Proxima Nova" panose="02000506030000020004" pitchFamily="50" charset="0"/>
              <a:ea typeface="+mn-ea"/>
              <a:cs typeface="+mn-cs"/>
            </a:defRPr>
          </a:pPr>
          <a:endParaRPr lang="en-US"/>
        </a:p>
      </c:txPr>
    </c:title>
    <c:autoTitleDeleted val="0"/>
    <c:plotArea>
      <c:layout/>
      <c:lineChart>
        <c:grouping val="standard"/>
        <c:varyColors val="0"/>
        <c:ser>
          <c:idx val="0"/>
          <c:order val="0"/>
          <c:tx>
            <c:strRef>
              <c:f>Population!$A$7</c:f>
              <c:strCache>
                <c:ptCount val="1"/>
                <c:pt idx="0">
                  <c:v>NY State</c:v>
                </c:pt>
              </c:strCache>
            </c:strRef>
          </c:tx>
          <c:spPr>
            <a:ln w="28575" cap="rnd">
              <a:solidFill>
                <a:srgbClr val="00B050"/>
              </a:solidFill>
              <a:round/>
            </a:ln>
            <a:effectLst/>
          </c:spPr>
          <c:marker>
            <c:symbol val="circle"/>
            <c:size val="5"/>
            <c:spPr>
              <a:solidFill>
                <a:schemeClr val="accent1"/>
              </a:solidFill>
              <a:ln w="9525">
                <a:solidFill>
                  <a:srgbClr val="00B050"/>
                </a:solidFill>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00-E6F7-4BAE-9568-9AC04344B516}"/>
                </c:ext>
              </c:extLst>
            </c:dLbl>
            <c:dLbl>
              <c:idx val="3"/>
              <c:delete val="1"/>
              <c:extLst>
                <c:ext xmlns:c15="http://schemas.microsoft.com/office/drawing/2012/chart" uri="{CE6537A1-D6FC-4f65-9D91-7224C49458BB}"/>
                <c:ext xmlns:c16="http://schemas.microsoft.com/office/drawing/2014/chart" uri="{C3380CC4-5D6E-409C-BE32-E72D297353CC}">
                  <c16:uniqueId val="{00000002-E6F7-4BAE-9568-9AC04344B516}"/>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2"/>
                    </a:solidFill>
                    <a:latin typeface="Proxima Nova" panose="02000506030000020004" pitchFamily="50"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Population!$B$4:$F$4</c:f>
              <c:numCache>
                <c:formatCode>General</c:formatCode>
                <c:ptCount val="5"/>
                <c:pt idx="0">
                  <c:v>1980</c:v>
                </c:pt>
                <c:pt idx="1">
                  <c:v>1990</c:v>
                </c:pt>
                <c:pt idx="2">
                  <c:v>2000</c:v>
                </c:pt>
                <c:pt idx="3">
                  <c:v>2010</c:v>
                </c:pt>
                <c:pt idx="4">
                  <c:v>2020</c:v>
                </c:pt>
              </c:numCache>
            </c:numRef>
          </c:cat>
          <c:val>
            <c:numRef>
              <c:f>Population!$B$7:$F$7</c:f>
              <c:numCache>
                <c:formatCode>_(* #,##0_);_(* \(#,##0\);_(* "-"??_);_(@_)</c:formatCode>
                <c:ptCount val="5"/>
                <c:pt idx="0">
                  <c:v>17558072</c:v>
                </c:pt>
                <c:pt idx="1">
                  <c:v>17990455</c:v>
                </c:pt>
                <c:pt idx="2" formatCode="#,##0">
                  <c:v>18976457</c:v>
                </c:pt>
                <c:pt idx="3" formatCode="#,##0">
                  <c:v>19229752</c:v>
                </c:pt>
                <c:pt idx="4" formatCode="#,##0">
                  <c:v>20201249</c:v>
                </c:pt>
              </c:numCache>
            </c:numRef>
          </c:val>
          <c:smooth val="0"/>
          <c:extLst>
            <c:ext xmlns:c16="http://schemas.microsoft.com/office/drawing/2014/chart" uri="{C3380CC4-5D6E-409C-BE32-E72D297353CC}">
              <c16:uniqueId val="{00000003-E6F7-4BAE-9568-9AC04344B516}"/>
            </c:ext>
          </c:extLst>
        </c:ser>
        <c:dLbls>
          <c:dLblPos val="t"/>
          <c:showLegendKey val="0"/>
          <c:showVal val="1"/>
          <c:showCatName val="0"/>
          <c:showSerName val="0"/>
          <c:showPercent val="0"/>
          <c:showBubbleSize val="0"/>
        </c:dLbls>
        <c:marker val="1"/>
        <c:smooth val="0"/>
        <c:axId val="825499344"/>
        <c:axId val="825499760"/>
      </c:lineChart>
      <c:catAx>
        <c:axId val="8254993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2"/>
                </a:solidFill>
                <a:latin typeface="Proxima Nova" panose="02000506030000020004" pitchFamily="50" charset="0"/>
                <a:ea typeface="+mn-ea"/>
                <a:cs typeface="+mn-cs"/>
              </a:defRPr>
            </a:pPr>
            <a:endParaRPr lang="en-US"/>
          </a:p>
        </c:txPr>
        <c:crossAx val="825499760"/>
        <c:crosses val="autoZero"/>
        <c:auto val="1"/>
        <c:lblAlgn val="ctr"/>
        <c:lblOffset val="100"/>
        <c:noMultiLvlLbl val="0"/>
      </c:catAx>
      <c:valAx>
        <c:axId val="825499760"/>
        <c:scaling>
          <c:orientation val="minMax"/>
        </c:scaling>
        <c:delete val="1"/>
        <c:axPos val="l"/>
        <c:numFmt formatCode="_(* #,##0_);_(* \(#,##0\);_(* &quot;-&quot;??_);_(@_)" sourceLinked="1"/>
        <c:majorTickMark val="none"/>
        <c:minorTickMark val="none"/>
        <c:tickLblPos val="nextTo"/>
        <c:crossAx val="825499344"/>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chemeClr val="tx2"/>
          </a:solidFill>
          <a:latin typeface="Proxima Nova" panose="02000506030000020004" pitchFamily="50"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2"/>
              </a:solidFill>
              <a:latin typeface="Proxima Nova" panose="02000506030000020004" pitchFamily="50" charset="0"/>
              <a:ea typeface="+mn-ea"/>
              <a:cs typeface="+mn-cs"/>
            </a:defRPr>
          </a:pPr>
          <a:endParaRPr lang="en-US"/>
        </a:p>
      </c:txPr>
    </c:title>
    <c:autoTitleDeleted val="0"/>
    <c:plotArea>
      <c:layout/>
      <c:lineChart>
        <c:grouping val="standard"/>
        <c:varyColors val="0"/>
        <c:ser>
          <c:idx val="0"/>
          <c:order val="0"/>
          <c:tx>
            <c:strRef>
              <c:f>Population!$A$6</c:f>
              <c:strCache>
                <c:ptCount val="1"/>
                <c:pt idx="0">
                  <c:v>Onondaga County</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1"/>
              <c:delete val="1"/>
              <c:extLst>
                <c:ext xmlns:c15="http://schemas.microsoft.com/office/drawing/2012/chart" uri="{CE6537A1-D6FC-4f65-9D91-7224C49458BB}"/>
                <c:ext xmlns:c16="http://schemas.microsoft.com/office/drawing/2014/chart" uri="{C3380CC4-5D6E-409C-BE32-E72D297353CC}">
                  <c16:uniqueId val="{00000000-D609-42A4-832F-C9BA44EBCEB0}"/>
                </c:ext>
              </c:extLst>
            </c:dLbl>
            <c:dLbl>
              <c:idx val="2"/>
              <c:layout>
                <c:manualLayout>
                  <c:x val="-7.1493219597550256E-2"/>
                  <c:y val="-8.765055409740457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D609-42A4-832F-C9BA44EBCEB0}"/>
                </c:ext>
              </c:extLst>
            </c:dLbl>
            <c:dLbl>
              <c:idx val="3"/>
              <c:delete val="1"/>
              <c:extLst>
                <c:ext xmlns:c15="http://schemas.microsoft.com/office/drawing/2012/chart" uri="{CE6537A1-D6FC-4f65-9D91-7224C49458BB}"/>
                <c:ext xmlns:c16="http://schemas.microsoft.com/office/drawing/2014/chart" uri="{C3380CC4-5D6E-409C-BE32-E72D297353CC}">
                  <c16:uniqueId val="{00000001-D609-42A4-832F-C9BA44EBCEB0}"/>
                </c:ext>
              </c:extLst>
            </c:dLbl>
            <c:spPr>
              <a:noFill/>
              <a:ln>
                <a:noFill/>
              </a:ln>
              <a:effectLst/>
            </c:spPr>
            <c:txPr>
              <a:bodyPr rot="0" spcFirstLastPara="1" vertOverflow="ellipsis" vert="horz" wrap="square" anchor="ctr" anchorCtr="1"/>
              <a:lstStyle/>
              <a:p>
                <a:pPr>
                  <a:defRPr sz="1100" b="0" i="0" u="none" strike="noStrike" kern="1200" baseline="0">
                    <a:solidFill>
                      <a:schemeClr val="tx2"/>
                    </a:solidFill>
                    <a:latin typeface="Proxima Nova" panose="02000506030000020004" pitchFamily="50"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Population!$B$4:$F$4</c:f>
              <c:numCache>
                <c:formatCode>General</c:formatCode>
                <c:ptCount val="5"/>
                <c:pt idx="0">
                  <c:v>1980</c:v>
                </c:pt>
                <c:pt idx="1">
                  <c:v>1990</c:v>
                </c:pt>
                <c:pt idx="2">
                  <c:v>2000</c:v>
                </c:pt>
                <c:pt idx="3">
                  <c:v>2010</c:v>
                </c:pt>
                <c:pt idx="4">
                  <c:v>2020</c:v>
                </c:pt>
              </c:numCache>
            </c:numRef>
          </c:cat>
          <c:val>
            <c:numRef>
              <c:f>Population!$B$6:$F$6</c:f>
              <c:numCache>
                <c:formatCode>_(* #,##0_);_(* \(#,##0\);_(* "-"??_);_(@_)</c:formatCode>
                <c:ptCount val="5"/>
                <c:pt idx="0">
                  <c:v>463920</c:v>
                </c:pt>
                <c:pt idx="1">
                  <c:v>468973</c:v>
                </c:pt>
                <c:pt idx="2" formatCode="#,##0">
                  <c:v>458336</c:v>
                </c:pt>
                <c:pt idx="3" formatCode="#,##0">
                  <c:v>467026</c:v>
                </c:pt>
                <c:pt idx="4" formatCode="#,##0">
                  <c:v>476516</c:v>
                </c:pt>
              </c:numCache>
            </c:numRef>
          </c:val>
          <c:smooth val="0"/>
          <c:extLst>
            <c:ext xmlns:c16="http://schemas.microsoft.com/office/drawing/2014/chart" uri="{C3380CC4-5D6E-409C-BE32-E72D297353CC}">
              <c16:uniqueId val="{00000000-8BF4-49A4-A705-0009994D3D80}"/>
            </c:ext>
          </c:extLst>
        </c:ser>
        <c:dLbls>
          <c:dLblPos val="t"/>
          <c:showLegendKey val="0"/>
          <c:showVal val="1"/>
          <c:showCatName val="0"/>
          <c:showSerName val="0"/>
          <c:showPercent val="0"/>
          <c:showBubbleSize val="0"/>
        </c:dLbls>
        <c:marker val="1"/>
        <c:smooth val="0"/>
        <c:axId val="818582672"/>
        <c:axId val="818581840"/>
      </c:lineChart>
      <c:catAx>
        <c:axId val="81858267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2"/>
                </a:solidFill>
                <a:latin typeface="Proxima Nova" panose="02000506030000020004" pitchFamily="50" charset="0"/>
                <a:ea typeface="+mn-ea"/>
                <a:cs typeface="+mn-cs"/>
              </a:defRPr>
            </a:pPr>
            <a:endParaRPr lang="en-US"/>
          </a:p>
        </c:txPr>
        <c:crossAx val="818581840"/>
        <c:crosses val="autoZero"/>
        <c:auto val="1"/>
        <c:lblAlgn val="ctr"/>
        <c:lblOffset val="100"/>
        <c:noMultiLvlLbl val="0"/>
      </c:catAx>
      <c:valAx>
        <c:axId val="818581840"/>
        <c:scaling>
          <c:orientation val="minMax"/>
        </c:scaling>
        <c:delete val="1"/>
        <c:axPos val="l"/>
        <c:numFmt formatCode="_(* #,##0_);_(* \(#,##0\);_(* &quot;-&quot;??_);_(@_)" sourceLinked="1"/>
        <c:majorTickMark val="none"/>
        <c:minorTickMark val="none"/>
        <c:tickLblPos val="nextTo"/>
        <c:crossAx val="818582672"/>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solidFill>
            <a:schemeClr val="tx2"/>
          </a:solidFill>
          <a:latin typeface="Proxima Nova" panose="02000506030000020004" pitchFamily="50"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US"/>
              <a:t>Van Buren</a:t>
            </a:r>
          </a:p>
        </c:rich>
      </c:tx>
      <c:layout/>
      <c:overlay val="0"/>
      <c:spPr>
        <a:noFill/>
        <a:ln>
          <a:noFill/>
        </a:ln>
        <a:effectLst/>
      </c:spPr>
    </c:title>
    <c:autoTitleDeleted val="0"/>
    <c:plotArea>
      <c:layout/>
      <c:lineChart>
        <c:grouping val="standard"/>
        <c:varyColors val="0"/>
        <c:ser>
          <c:idx val="2"/>
          <c:order val="0"/>
          <c:tx>
            <c:strRef>
              <c:f>Population!$A$5</c:f>
              <c:strCache>
                <c:ptCount val="1"/>
                <c:pt idx="0">
                  <c:v>Van Buren</c:v>
                </c:pt>
              </c:strCache>
            </c:strRef>
          </c:tx>
          <c:marker>
            <c:symbol val="none"/>
          </c:marker>
          <c:cat>
            <c:numRef>
              <c:f>Population!$B$4:$F$4</c:f>
              <c:numCache>
                <c:formatCode>General</c:formatCode>
                <c:ptCount val="5"/>
                <c:pt idx="0">
                  <c:v>1980</c:v>
                </c:pt>
                <c:pt idx="1">
                  <c:v>1990</c:v>
                </c:pt>
                <c:pt idx="2">
                  <c:v>2000</c:v>
                </c:pt>
                <c:pt idx="3">
                  <c:v>2010</c:v>
                </c:pt>
                <c:pt idx="4">
                  <c:v>2020</c:v>
                </c:pt>
              </c:numCache>
            </c:numRef>
          </c:cat>
          <c:val>
            <c:numRef>
              <c:f>Population!$B$5:$F$5</c:f>
              <c:numCache>
                <c:formatCode>_(* #,##0_);_(* \(#,##0\);_(* "-"??_);_(@_)</c:formatCode>
                <c:ptCount val="5"/>
                <c:pt idx="0">
                  <c:v>12585</c:v>
                </c:pt>
                <c:pt idx="1">
                  <c:v>13367</c:v>
                </c:pt>
                <c:pt idx="2" formatCode="#,##0">
                  <c:v>12667</c:v>
                </c:pt>
                <c:pt idx="3" formatCode="#,##0">
                  <c:v>13185</c:v>
                </c:pt>
                <c:pt idx="4" formatCode="#,##0">
                  <c:v>14367</c:v>
                </c:pt>
              </c:numCache>
            </c:numRef>
          </c:val>
          <c:smooth val="0"/>
          <c:extLst>
            <c:ext xmlns:c16="http://schemas.microsoft.com/office/drawing/2014/chart" uri="{C3380CC4-5D6E-409C-BE32-E72D297353CC}">
              <c16:uniqueId val="{00000000-2D9C-475F-B741-9EFBA4E744F7}"/>
            </c:ext>
          </c:extLst>
        </c:ser>
        <c:ser>
          <c:idx val="3"/>
          <c:order val="1"/>
          <c:tx>
            <c:strRef>
              <c:f>Population!$A$5</c:f>
              <c:strCache>
                <c:ptCount val="1"/>
                <c:pt idx="0">
                  <c:v>Van Buren</c:v>
                </c:pt>
              </c:strCache>
            </c:strRef>
          </c:tx>
          <c:spPr>
            <a:ln w="28575" cap="rnd">
              <a:solidFill>
                <a:schemeClr val="accent1"/>
              </a:solidFill>
              <a:round/>
            </a:ln>
            <a:effectLst/>
          </c:spPr>
          <c:marker>
            <c:symbol val="none"/>
          </c:marker>
          <c:cat>
            <c:numRef>
              <c:f>Population!$B$4:$F$4</c:f>
              <c:numCache>
                <c:formatCode>General</c:formatCode>
                <c:ptCount val="5"/>
                <c:pt idx="0">
                  <c:v>1980</c:v>
                </c:pt>
                <c:pt idx="1">
                  <c:v>1990</c:v>
                </c:pt>
                <c:pt idx="2">
                  <c:v>2000</c:v>
                </c:pt>
                <c:pt idx="3">
                  <c:v>2010</c:v>
                </c:pt>
                <c:pt idx="4">
                  <c:v>2020</c:v>
                </c:pt>
              </c:numCache>
            </c:numRef>
          </c:cat>
          <c:val>
            <c:numRef>
              <c:f>Population!$B$5:$F$5</c:f>
              <c:numCache>
                <c:formatCode>_(* #,##0_);_(* \(#,##0\);_(* "-"??_);_(@_)</c:formatCode>
                <c:ptCount val="5"/>
                <c:pt idx="0">
                  <c:v>12585</c:v>
                </c:pt>
                <c:pt idx="1">
                  <c:v>13367</c:v>
                </c:pt>
                <c:pt idx="2" formatCode="#,##0">
                  <c:v>12667</c:v>
                </c:pt>
                <c:pt idx="3" formatCode="#,##0">
                  <c:v>13185</c:v>
                </c:pt>
                <c:pt idx="4" formatCode="#,##0">
                  <c:v>14367</c:v>
                </c:pt>
              </c:numCache>
            </c:numRef>
          </c:val>
          <c:smooth val="0"/>
          <c:extLst>
            <c:ext xmlns:c16="http://schemas.microsoft.com/office/drawing/2014/chart" uri="{C3380CC4-5D6E-409C-BE32-E72D297353CC}">
              <c16:uniqueId val="{00000001-2D9C-475F-B741-9EFBA4E744F7}"/>
            </c:ext>
          </c:extLst>
        </c:ser>
        <c:ser>
          <c:idx val="1"/>
          <c:order val="2"/>
          <c:tx>
            <c:strRef>
              <c:f>Population!$A$5</c:f>
              <c:strCache>
                <c:ptCount val="1"/>
                <c:pt idx="0">
                  <c:v>Van Buren</c:v>
                </c:pt>
              </c:strCache>
            </c:strRef>
          </c:tx>
          <c:marker>
            <c:symbol val="none"/>
          </c:marker>
          <c:cat>
            <c:numRef>
              <c:f>Population!$B$4:$F$4</c:f>
              <c:numCache>
                <c:formatCode>General</c:formatCode>
                <c:ptCount val="5"/>
                <c:pt idx="0">
                  <c:v>1980</c:v>
                </c:pt>
                <c:pt idx="1">
                  <c:v>1990</c:v>
                </c:pt>
                <c:pt idx="2">
                  <c:v>2000</c:v>
                </c:pt>
                <c:pt idx="3">
                  <c:v>2010</c:v>
                </c:pt>
                <c:pt idx="4">
                  <c:v>2020</c:v>
                </c:pt>
              </c:numCache>
            </c:numRef>
          </c:cat>
          <c:val>
            <c:numRef>
              <c:f>Population!$B$5:$F$5</c:f>
              <c:numCache>
                <c:formatCode>_(* #,##0_);_(* \(#,##0\);_(* "-"??_);_(@_)</c:formatCode>
                <c:ptCount val="5"/>
                <c:pt idx="0">
                  <c:v>12585</c:v>
                </c:pt>
                <c:pt idx="1">
                  <c:v>13367</c:v>
                </c:pt>
                <c:pt idx="2" formatCode="#,##0">
                  <c:v>12667</c:v>
                </c:pt>
                <c:pt idx="3" formatCode="#,##0">
                  <c:v>13185</c:v>
                </c:pt>
                <c:pt idx="4" formatCode="#,##0">
                  <c:v>14367</c:v>
                </c:pt>
              </c:numCache>
            </c:numRef>
          </c:val>
          <c:smooth val="0"/>
          <c:extLst>
            <c:ext xmlns:c16="http://schemas.microsoft.com/office/drawing/2014/chart" uri="{C3380CC4-5D6E-409C-BE32-E72D297353CC}">
              <c16:uniqueId val="{00000002-2D9C-475F-B741-9EFBA4E744F7}"/>
            </c:ext>
          </c:extLst>
        </c:ser>
        <c:ser>
          <c:idx val="0"/>
          <c:order val="3"/>
          <c:tx>
            <c:strRef>
              <c:f>Population!$A$5</c:f>
              <c:strCache>
                <c:ptCount val="1"/>
                <c:pt idx="0">
                  <c:v>Van Buren</c:v>
                </c:pt>
              </c:strCache>
            </c:strRef>
          </c:tx>
          <c:spPr>
            <a:ln w="28575" cap="rnd">
              <a:solidFill>
                <a:schemeClr val="accent1"/>
              </a:solidFill>
              <a:round/>
            </a:ln>
            <a:effectLst/>
          </c:spPr>
          <c:marker>
            <c:symbol val="circle"/>
            <c:size val="7"/>
          </c:marker>
          <c:dLbls>
            <c:dLbl>
              <c:idx val="3"/>
              <c:layout>
                <c:manualLayout>
                  <c:x val="-6.855555555555555E-2"/>
                  <c:y val="-8.1712962962963043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A4AF-47C7-A0A9-A0A0BF2B46CD}"/>
                </c:ext>
              </c:extLst>
            </c:dLbl>
            <c:spPr>
              <a:noFill/>
              <a:ln>
                <a:noFill/>
              </a:ln>
              <a:effectLst/>
            </c:spPr>
            <c:txPr>
              <a:bodyPr/>
              <a:lstStyle/>
              <a:p>
                <a:pPr>
                  <a:defRPr sz="120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numRef>
              <c:f>Population!$B$4:$F$4</c:f>
              <c:numCache>
                <c:formatCode>General</c:formatCode>
                <c:ptCount val="5"/>
                <c:pt idx="0">
                  <c:v>1980</c:v>
                </c:pt>
                <c:pt idx="1">
                  <c:v>1990</c:v>
                </c:pt>
                <c:pt idx="2">
                  <c:v>2000</c:v>
                </c:pt>
                <c:pt idx="3">
                  <c:v>2010</c:v>
                </c:pt>
                <c:pt idx="4">
                  <c:v>2020</c:v>
                </c:pt>
              </c:numCache>
            </c:numRef>
          </c:cat>
          <c:val>
            <c:numRef>
              <c:f>Population!$B$5:$F$5</c:f>
              <c:numCache>
                <c:formatCode>_(* #,##0_);_(* \(#,##0\);_(* "-"??_);_(@_)</c:formatCode>
                <c:ptCount val="5"/>
                <c:pt idx="0">
                  <c:v>12585</c:v>
                </c:pt>
                <c:pt idx="1">
                  <c:v>13367</c:v>
                </c:pt>
                <c:pt idx="2" formatCode="#,##0">
                  <c:v>12667</c:v>
                </c:pt>
                <c:pt idx="3" formatCode="#,##0">
                  <c:v>13185</c:v>
                </c:pt>
                <c:pt idx="4" formatCode="#,##0">
                  <c:v>14367</c:v>
                </c:pt>
              </c:numCache>
            </c:numRef>
          </c:val>
          <c:smooth val="0"/>
          <c:extLst>
            <c:ext xmlns:c16="http://schemas.microsoft.com/office/drawing/2014/chart" uri="{C3380CC4-5D6E-409C-BE32-E72D297353CC}">
              <c16:uniqueId val="{00000003-2D9C-475F-B741-9EFBA4E744F7}"/>
            </c:ext>
          </c:extLst>
        </c:ser>
        <c:dLbls>
          <c:showLegendKey val="0"/>
          <c:showVal val="0"/>
          <c:showCatName val="0"/>
          <c:showSerName val="0"/>
          <c:showPercent val="0"/>
          <c:showBubbleSize val="0"/>
        </c:dLbls>
        <c:smooth val="0"/>
        <c:axId val="860746368"/>
        <c:axId val="860748448"/>
      </c:lineChart>
      <c:catAx>
        <c:axId val="860746368"/>
        <c:scaling>
          <c:orientation val="minMax"/>
        </c:scaling>
        <c:delete val="0"/>
        <c:axPos val="b"/>
        <c:majorGridlines>
          <c:spPr>
            <a:ln>
              <a:solidFill>
                <a:srgbClr val="D9D9D9"/>
              </a:solidFill>
            </a:ln>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sz="1000" b="1"/>
            </a:pPr>
            <a:endParaRPr lang="en-US"/>
          </a:p>
        </c:txPr>
        <c:crossAx val="860748448"/>
        <c:crosses val="autoZero"/>
        <c:auto val="1"/>
        <c:lblAlgn val="ctr"/>
        <c:lblOffset val="100"/>
        <c:noMultiLvlLbl val="0"/>
      </c:catAx>
      <c:valAx>
        <c:axId val="860748448"/>
        <c:scaling>
          <c:orientation val="minMax"/>
        </c:scaling>
        <c:delete val="1"/>
        <c:axPos val="l"/>
        <c:numFmt formatCode="_(* #,##0_);_(* \(#,##0\);_(* &quot;-&quot;??_);_(@_)" sourceLinked="1"/>
        <c:majorTickMark val="none"/>
        <c:minorTickMark val="none"/>
        <c:tickLblPos val="nextTo"/>
        <c:crossAx val="860746368"/>
        <c:crosses val="autoZero"/>
        <c:crossBetween val="between"/>
      </c:valAx>
    </c:plotArea>
    <c:plotVisOnly val="1"/>
    <c:dispBlanksAs val="gap"/>
    <c:showDLblsOverMax val="0"/>
  </c:chart>
  <c:spPr>
    <a:ln>
      <a:noFill/>
    </a:ln>
  </c:spPr>
  <c:txPr>
    <a:bodyPr/>
    <a:lstStyle/>
    <a:p>
      <a:pPr>
        <a:defRPr>
          <a:solidFill>
            <a:schemeClr val="tx2"/>
          </a:solidFill>
          <a:latin typeface="Proxima Nova" panose="02000506030000020004" pitchFamily="50"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dirty="0">
                <a:solidFill>
                  <a:schemeClr val="tx2"/>
                </a:solidFill>
                <a:latin typeface="Proxima Nova Black" panose="02000506030000020004" pitchFamily="50" charset="0"/>
              </a:rPr>
              <a:t>Van Buren </a:t>
            </a:r>
            <a:r>
              <a:rPr lang="en-US" sz="2400" dirty="0">
                <a:solidFill>
                  <a:schemeClr val="tx2"/>
                </a:solidFill>
                <a:latin typeface="Proxima Nova" panose="02000506030000020004" pitchFamily="50" charset="0"/>
              </a:rPr>
              <a:t>(2023)</a:t>
            </a: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141-453E-B438-33E7258A5BA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141-453E-B438-33E7258A5BA8}"/>
              </c:ext>
            </c:extLst>
          </c:dPt>
          <c:dPt>
            <c:idx val="2"/>
            <c:bubble3D val="0"/>
            <c:spPr>
              <a:solidFill>
                <a:srgbClr val="7030A0"/>
              </a:solidFill>
              <a:ln w="19050">
                <a:solidFill>
                  <a:schemeClr val="lt1"/>
                </a:solidFill>
              </a:ln>
              <a:effectLst/>
            </c:spPr>
            <c:extLst>
              <c:ext xmlns:c16="http://schemas.microsoft.com/office/drawing/2014/chart" uri="{C3380CC4-5D6E-409C-BE32-E72D297353CC}">
                <c16:uniqueId val="{00000005-7141-453E-B438-33E7258A5BA8}"/>
              </c:ext>
            </c:extLst>
          </c:dPt>
          <c:dPt>
            <c:idx val="3"/>
            <c:bubble3D val="0"/>
            <c:spPr>
              <a:solidFill>
                <a:schemeClr val="accent4">
                  <a:lumMod val="75000"/>
                </a:schemeClr>
              </a:solidFill>
              <a:ln w="19050">
                <a:solidFill>
                  <a:schemeClr val="lt1"/>
                </a:solidFill>
              </a:ln>
              <a:effectLst/>
            </c:spPr>
            <c:extLst>
              <c:ext xmlns:c16="http://schemas.microsoft.com/office/drawing/2014/chart" uri="{C3380CC4-5D6E-409C-BE32-E72D297353CC}">
                <c16:uniqueId val="{00000007-7141-453E-B438-33E7258A5BA8}"/>
              </c:ext>
            </c:extLst>
          </c:dPt>
          <c:dPt>
            <c:idx val="4"/>
            <c:bubble3D val="0"/>
            <c:spPr>
              <a:solidFill>
                <a:schemeClr val="accent5">
                  <a:lumMod val="90000"/>
                </a:schemeClr>
              </a:solidFill>
              <a:ln w="19050">
                <a:solidFill>
                  <a:schemeClr val="lt1"/>
                </a:solidFill>
              </a:ln>
              <a:effectLst/>
            </c:spPr>
            <c:extLst>
              <c:ext xmlns:c16="http://schemas.microsoft.com/office/drawing/2014/chart" uri="{C3380CC4-5D6E-409C-BE32-E72D297353CC}">
                <c16:uniqueId val="{00000009-7141-453E-B438-33E7258A5BA8}"/>
              </c:ext>
            </c:extLst>
          </c:dPt>
          <c:dLbls>
            <c:dLbl>
              <c:idx val="0"/>
              <c:layout>
                <c:manualLayout>
                  <c:x val="-0.14555634053084318"/>
                  <c:y val="0.17292386275044427"/>
                </c:manualLayout>
              </c:layout>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7141-453E-B438-33E7258A5BA8}"/>
                </c:ext>
              </c:extLst>
            </c:dLbl>
            <c:dLbl>
              <c:idx val="1"/>
              <c:layout>
                <c:manualLayout>
                  <c:x val="-0.17785273578159988"/>
                  <c:y val="-0.11933772965240956"/>
                </c:manualLayout>
              </c:layout>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7141-453E-B438-33E7258A5BA8}"/>
                </c:ext>
              </c:extLst>
            </c:dLbl>
            <c:dLbl>
              <c:idx val="2"/>
              <c:layout>
                <c:manualLayout>
                  <c:x val="6.9066807105881742E-2"/>
                  <c:y val="-0.15537375334485173"/>
                </c:manualLayout>
              </c:layout>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7141-453E-B438-33E7258A5BA8}"/>
                </c:ext>
              </c:extLst>
            </c:dLbl>
            <c:dLbl>
              <c:idx val="3"/>
              <c:layout>
                <c:manualLayout>
                  <c:x val="0.21173352515274904"/>
                  <c:y val="-7.491485728404669E-2"/>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2"/>
                      </a:solidFill>
                      <a:latin typeface="Proxima Nova" panose="02000506030000020004" pitchFamily="50" charset="0"/>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7141-453E-B438-33E7258A5BA8}"/>
                </c:ext>
              </c:extLst>
            </c:dLbl>
            <c:dLbl>
              <c:idx val="4"/>
              <c:layout>
                <c:manualLayout>
                  <c:x val="0.15141836916547774"/>
                  <c:y val="0.16365247861593665"/>
                </c:manualLayout>
              </c:layout>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2"/>
                      </a:solidFill>
                      <a:latin typeface="Proxima Nova" panose="02000506030000020004" pitchFamily="50" charset="0"/>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7141-453E-B438-33E7258A5BA8}"/>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solidFill>
                    <a:latin typeface="Proxima Nova" panose="02000506030000020004" pitchFamily="50" charset="0"/>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Age!$A$19:$A$23</c:f>
              <c:strCache>
                <c:ptCount val="5"/>
                <c:pt idx="0">
                  <c:v>Under 19</c:v>
                </c:pt>
                <c:pt idx="1">
                  <c:v>20-34</c:v>
                </c:pt>
                <c:pt idx="2">
                  <c:v>35-54</c:v>
                </c:pt>
                <c:pt idx="3">
                  <c:v>55-64</c:v>
                </c:pt>
                <c:pt idx="4">
                  <c:v>65+</c:v>
                </c:pt>
              </c:strCache>
            </c:strRef>
          </c:cat>
          <c:val>
            <c:numRef>
              <c:f>Age!$G$19:$G$23</c:f>
              <c:numCache>
                <c:formatCode>0%</c:formatCode>
                <c:ptCount val="5"/>
                <c:pt idx="0">
                  <c:v>0.21156815948336374</c:v>
                </c:pt>
                <c:pt idx="1">
                  <c:v>0.21002386634844869</c:v>
                </c:pt>
                <c:pt idx="2">
                  <c:v>0.21086620805840237</c:v>
                </c:pt>
                <c:pt idx="3">
                  <c:v>0.16011512003369366</c:v>
                </c:pt>
                <c:pt idx="4">
                  <c:v>0.20742664607609154</c:v>
                </c:pt>
              </c:numCache>
            </c:numRef>
          </c:val>
          <c:extLst>
            <c:ext xmlns:c16="http://schemas.microsoft.com/office/drawing/2014/chart" uri="{C3380CC4-5D6E-409C-BE32-E72D297353CC}">
              <c16:uniqueId val="{0000000A-7141-453E-B438-33E7258A5BA8}"/>
            </c:ext>
          </c:extLst>
        </c:ser>
        <c:dLbls>
          <c:dLblPos val="in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08114610673665"/>
          <c:y val="0.18138888888888888"/>
          <c:w val="0.85836329833770775"/>
          <c:h val="0.71121172353455808"/>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86BE-4BDC-82E0-A72B59048E95}"/>
              </c:ext>
            </c:extLst>
          </c:dPt>
          <c:dPt>
            <c:idx val="2"/>
            <c:invertIfNegative val="0"/>
            <c:bubble3D val="0"/>
            <c:spPr>
              <a:solidFill>
                <a:schemeClr val="accent2"/>
              </a:solidFill>
              <a:ln>
                <a:noFill/>
              </a:ln>
              <a:effectLst/>
            </c:spPr>
            <c:extLst>
              <c:ext xmlns:c16="http://schemas.microsoft.com/office/drawing/2014/chart" uri="{C3380CC4-5D6E-409C-BE32-E72D297353CC}">
                <c16:uniqueId val="{00000002-86BE-4BDC-82E0-A72B59048E95}"/>
              </c:ext>
            </c:extLst>
          </c:dPt>
          <c:dLbls>
            <c:dLbl>
              <c:idx val="0"/>
              <c:spPr>
                <a:noFill/>
                <a:ln>
                  <a:noFill/>
                </a:ln>
                <a:effectLst/>
              </c:spPr>
              <c:txPr>
                <a:bodyPr rot="0" spcFirstLastPara="1" vertOverflow="ellipsis" vert="horz" wrap="square" anchor="ctr" anchorCtr="1"/>
                <a:lstStyle/>
                <a:p>
                  <a:pPr>
                    <a:defRPr sz="1400" b="1" i="0" u="none" strike="noStrike" kern="1200" baseline="0">
                      <a:solidFill>
                        <a:schemeClr val="accent2"/>
                      </a:solidFill>
                      <a:latin typeface="Proxima Nova" panose="02000506030000020004" pitchFamily="50" charset="0"/>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1-86BE-4BDC-82E0-A72B59048E95}"/>
                </c:ext>
              </c:extLst>
            </c:dLbl>
            <c:dLbl>
              <c:idx val="2"/>
              <c:spPr>
                <a:noFill/>
                <a:ln>
                  <a:noFill/>
                </a:ln>
                <a:effectLst/>
              </c:spPr>
              <c:txPr>
                <a:bodyPr rot="0" spcFirstLastPara="1" vertOverflow="ellipsis" vert="horz" wrap="square" anchor="ctr" anchorCtr="1"/>
                <a:lstStyle/>
                <a:p>
                  <a:pPr>
                    <a:defRPr sz="1400" b="1" i="0" u="none" strike="noStrike" kern="1200" baseline="0">
                      <a:solidFill>
                        <a:schemeClr val="accent2"/>
                      </a:solidFill>
                      <a:latin typeface="Proxima Nova" panose="02000506030000020004" pitchFamily="50" charset="0"/>
                      <a:ea typeface="+mn-ea"/>
                      <a:cs typeface="+mn-cs"/>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2-86BE-4BDC-82E0-A72B59048E95}"/>
                </c:ext>
              </c:extLst>
            </c:dLbl>
            <c:spPr>
              <a:noFill/>
              <a:ln>
                <a:noFill/>
              </a:ln>
              <a:effectLst/>
            </c:spPr>
            <c:txPr>
              <a:bodyPr rot="0" spcFirstLastPara="1" vertOverflow="ellipsis" vert="horz" wrap="square" anchor="ctr" anchorCtr="1"/>
              <a:lstStyle/>
              <a:p>
                <a:pPr>
                  <a:defRPr sz="1400" b="1" i="0" u="none" strike="noStrike" kern="1200" baseline="0">
                    <a:solidFill>
                      <a:schemeClr val="tx2"/>
                    </a:solidFill>
                    <a:latin typeface="Proxima Nova" panose="02000506030000020004" pitchFamily="50"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Age!$A$19:$A$23</c:f>
              <c:strCache>
                <c:ptCount val="5"/>
                <c:pt idx="0">
                  <c:v>Under 19</c:v>
                </c:pt>
                <c:pt idx="1">
                  <c:v>20-34</c:v>
                </c:pt>
                <c:pt idx="2">
                  <c:v>35-54</c:v>
                </c:pt>
                <c:pt idx="3">
                  <c:v>55-64</c:v>
                </c:pt>
                <c:pt idx="4">
                  <c:v>65+</c:v>
                </c:pt>
              </c:strCache>
            </c:strRef>
          </c:cat>
          <c:val>
            <c:numRef>
              <c:f>Age!$H$19:$H$23</c:f>
              <c:numCache>
                <c:formatCode>0.0%</c:formatCode>
                <c:ptCount val="5"/>
                <c:pt idx="0">
                  <c:v>-3.0247373752854911E-2</c:v>
                </c:pt>
                <c:pt idx="1">
                  <c:v>2.9160568027510242E-2</c:v>
                </c:pt>
                <c:pt idx="2">
                  <c:v>-8.607467977415148E-2</c:v>
                </c:pt>
                <c:pt idx="3">
                  <c:v>5.316119838990005E-2</c:v>
                </c:pt>
                <c:pt idx="4">
                  <c:v>3.354027024231096E-2</c:v>
                </c:pt>
              </c:numCache>
            </c:numRef>
          </c:val>
          <c:extLst>
            <c:ext xmlns:c16="http://schemas.microsoft.com/office/drawing/2014/chart" uri="{C3380CC4-5D6E-409C-BE32-E72D297353CC}">
              <c16:uniqueId val="{00000000-86BE-4BDC-82E0-A72B59048E95}"/>
            </c:ext>
          </c:extLst>
        </c:ser>
        <c:dLbls>
          <c:showLegendKey val="0"/>
          <c:showVal val="0"/>
          <c:showCatName val="0"/>
          <c:showSerName val="0"/>
          <c:showPercent val="0"/>
          <c:showBubbleSize val="0"/>
        </c:dLbls>
        <c:gapWidth val="117"/>
        <c:overlap val="-27"/>
        <c:axId val="1657570927"/>
        <c:axId val="1657557487"/>
      </c:barChart>
      <c:catAx>
        <c:axId val="1657570927"/>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high"/>
        <c:spPr>
          <a:noFill/>
          <a:ln w="25400" cap="flat" cmpd="sng" algn="ctr">
            <a:solidFill>
              <a:schemeClr val="tx2"/>
            </a:solidFill>
            <a:round/>
          </a:ln>
          <a:effectLst/>
        </c:spPr>
        <c:txPr>
          <a:bodyPr rot="0" spcFirstLastPara="1" vertOverflow="ellipsis" wrap="square" anchor="ctr" anchorCtr="1"/>
          <a:lstStyle/>
          <a:p>
            <a:pPr>
              <a:defRPr sz="1200" b="0" i="0" u="none" strike="noStrike" kern="1200" baseline="0">
                <a:solidFill>
                  <a:schemeClr val="tx2"/>
                </a:solidFill>
                <a:latin typeface="Proxima Nova" panose="02000506030000020004" pitchFamily="50" charset="0"/>
                <a:ea typeface="+mn-ea"/>
                <a:cs typeface="+mn-cs"/>
              </a:defRPr>
            </a:pPr>
            <a:endParaRPr lang="en-US"/>
          </a:p>
        </c:txPr>
        <c:crossAx val="1657557487"/>
        <c:crosses val="autoZero"/>
        <c:auto val="0"/>
        <c:lblAlgn val="ctr"/>
        <c:lblOffset val="100"/>
        <c:noMultiLvlLbl val="0"/>
      </c:catAx>
      <c:valAx>
        <c:axId val="1657557487"/>
        <c:scaling>
          <c:orientation val="minMax"/>
        </c:scaling>
        <c:delete val="1"/>
        <c:axPos val="l"/>
        <c:numFmt formatCode="0.0%" sourceLinked="1"/>
        <c:majorTickMark val="out"/>
        <c:minorTickMark val="none"/>
        <c:tickLblPos val="nextTo"/>
        <c:crossAx val="165757092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tx2"/>
          </a:solidFill>
          <a:latin typeface="Proxima Nova" panose="02000506030000020004" pitchFamily="50"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image" Target="../media/image15.png"/><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diagrams/_rels/drawing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image" Target="../media/image15.png"/><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21F6E79-18C2-4B1E-BC2F-21B87222A063}"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en-US"/>
        </a:p>
      </dgm:t>
    </dgm:pt>
    <dgm:pt modelId="{32C29ACB-D257-4EFC-A9CE-14D8B72AA21B}">
      <dgm:prSet phldrT="[Text]"/>
      <dgm:spPr/>
      <dgm:t>
        <a:bodyPr/>
        <a:lstStyle/>
        <a:p>
          <a:r>
            <a:rPr lang="en-US" dirty="0"/>
            <a:t>Meeting Summaries</a:t>
          </a:r>
        </a:p>
      </dgm:t>
    </dgm:pt>
    <dgm:pt modelId="{DECE1B54-1761-4496-9CC9-770780231123}" type="parTrans" cxnId="{7406441E-5320-4B03-B6BC-9C74C86E76A3}">
      <dgm:prSet/>
      <dgm:spPr/>
      <dgm:t>
        <a:bodyPr/>
        <a:lstStyle/>
        <a:p>
          <a:endParaRPr lang="en-US"/>
        </a:p>
      </dgm:t>
    </dgm:pt>
    <dgm:pt modelId="{96325287-0AC3-4664-A7AE-18BBC36B9D96}" type="sibTrans" cxnId="{7406441E-5320-4B03-B6BC-9C74C86E76A3}">
      <dgm:prSet/>
      <dgm:spPr/>
      <dgm:t>
        <a:bodyPr/>
        <a:lstStyle/>
        <a:p>
          <a:endParaRPr lang="en-US"/>
        </a:p>
      </dgm:t>
    </dgm:pt>
    <dgm:pt modelId="{B187326D-36D6-4E41-A8A3-35A1767B8A9C}">
      <dgm:prSet phldrT="[Text]"/>
      <dgm:spPr/>
      <dgm:t>
        <a:bodyPr/>
        <a:lstStyle/>
        <a:p>
          <a:r>
            <a:rPr lang="en-US" dirty="0"/>
            <a:t>Survey Summaries</a:t>
          </a:r>
        </a:p>
      </dgm:t>
    </dgm:pt>
    <dgm:pt modelId="{69B91386-4C24-4C4A-B921-C83831448156}" type="parTrans" cxnId="{F6312832-BB81-4120-B7BE-74BB5C08B530}">
      <dgm:prSet/>
      <dgm:spPr/>
      <dgm:t>
        <a:bodyPr/>
        <a:lstStyle/>
        <a:p>
          <a:endParaRPr lang="en-US"/>
        </a:p>
      </dgm:t>
    </dgm:pt>
    <dgm:pt modelId="{C711A463-BB7E-4E60-A144-D877BCD75928}" type="sibTrans" cxnId="{F6312832-BB81-4120-B7BE-74BB5C08B530}">
      <dgm:prSet/>
      <dgm:spPr/>
      <dgm:t>
        <a:bodyPr/>
        <a:lstStyle/>
        <a:p>
          <a:endParaRPr lang="en-US"/>
        </a:p>
      </dgm:t>
    </dgm:pt>
    <dgm:pt modelId="{7DCE15E3-5DFB-474E-AF25-3DF40B09D485}">
      <dgm:prSet phldrT="[Text]"/>
      <dgm:spPr/>
      <dgm:t>
        <a:bodyPr/>
        <a:lstStyle/>
        <a:p>
          <a:r>
            <a:rPr lang="en-US" dirty="0"/>
            <a:t>Online Feedback Summaries</a:t>
          </a:r>
        </a:p>
      </dgm:t>
    </dgm:pt>
    <dgm:pt modelId="{AF4F70DE-5AA3-4BF6-94D2-F398E41013F2}" type="parTrans" cxnId="{BF86B62B-6521-493A-8870-0348CB27A189}">
      <dgm:prSet/>
      <dgm:spPr/>
      <dgm:t>
        <a:bodyPr/>
        <a:lstStyle/>
        <a:p>
          <a:endParaRPr lang="en-US"/>
        </a:p>
      </dgm:t>
    </dgm:pt>
    <dgm:pt modelId="{E5ED974F-DF4A-410B-A995-05467712B32A}" type="sibTrans" cxnId="{BF86B62B-6521-493A-8870-0348CB27A189}">
      <dgm:prSet/>
      <dgm:spPr/>
      <dgm:t>
        <a:bodyPr/>
        <a:lstStyle/>
        <a:p>
          <a:endParaRPr lang="en-US"/>
        </a:p>
      </dgm:t>
    </dgm:pt>
    <dgm:pt modelId="{FEF27B05-E3C9-477C-9C1B-38A3AC241B1C}" type="pres">
      <dgm:prSet presAssocID="{E21F6E79-18C2-4B1E-BC2F-21B87222A063}" presName="Name0" presStyleCnt="0">
        <dgm:presLayoutVars>
          <dgm:dir/>
          <dgm:resizeHandles val="exact"/>
        </dgm:presLayoutVars>
      </dgm:prSet>
      <dgm:spPr/>
      <dgm:t>
        <a:bodyPr/>
        <a:lstStyle/>
        <a:p>
          <a:endParaRPr lang="en-US"/>
        </a:p>
      </dgm:t>
    </dgm:pt>
    <dgm:pt modelId="{465BA24B-2C68-4736-81A8-B7E071DCA4E3}" type="pres">
      <dgm:prSet presAssocID="{32C29ACB-D257-4EFC-A9CE-14D8B72AA21B}" presName="Name5" presStyleLbl="vennNode1" presStyleIdx="0" presStyleCnt="3">
        <dgm:presLayoutVars>
          <dgm:bulletEnabled val="1"/>
        </dgm:presLayoutVars>
      </dgm:prSet>
      <dgm:spPr/>
      <dgm:t>
        <a:bodyPr/>
        <a:lstStyle/>
        <a:p>
          <a:endParaRPr lang="en-US"/>
        </a:p>
      </dgm:t>
    </dgm:pt>
    <dgm:pt modelId="{809DCDFA-C0D4-42E2-935A-6AE5DE1FA6D6}" type="pres">
      <dgm:prSet presAssocID="{96325287-0AC3-4664-A7AE-18BBC36B9D96}" presName="space" presStyleCnt="0"/>
      <dgm:spPr/>
    </dgm:pt>
    <dgm:pt modelId="{8F0DDF17-B005-4791-984A-8F990A2157C7}" type="pres">
      <dgm:prSet presAssocID="{B187326D-36D6-4E41-A8A3-35A1767B8A9C}" presName="Name5" presStyleLbl="vennNode1" presStyleIdx="1" presStyleCnt="3">
        <dgm:presLayoutVars>
          <dgm:bulletEnabled val="1"/>
        </dgm:presLayoutVars>
      </dgm:prSet>
      <dgm:spPr/>
      <dgm:t>
        <a:bodyPr/>
        <a:lstStyle/>
        <a:p>
          <a:endParaRPr lang="en-US"/>
        </a:p>
      </dgm:t>
    </dgm:pt>
    <dgm:pt modelId="{818CDCE4-A288-4DAE-9E5E-029577DC204A}" type="pres">
      <dgm:prSet presAssocID="{C711A463-BB7E-4E60-A144-D877BCD75928}" presName="space" presStyleCnt="0"/>
      <dgm:spPr/>
    </dgm:pt>
    <dgm:pt modelId="{D963515F-7EF8-4B59-B635-ECC1B04A3340}" type="pres">
      <dgm:prSet presAssocID="{7DCE15E3-5DFB-474E-AF25-3DF40B09D485}" presName="Name5" presStyleLbl="vennNode1" presStyleIdx="2" presStyleCnt="3">
        <dgm:presLayoutVars>
          <dgm:bulletEnabled val="1"/>
        </dgm:presLayoutVars>
      </dgm:prSet>
      <dgm:spPr/>
      <dgm:t>
        <a:bodyPr/>
        <a:lstStyle/>
        <a:p>
          <a:endParaRPr lang="en-US"/>
        </a:p>
      </dgm:t>
    </dgm:pt>
  </dgm:ptLst>
  <dgm:cxnLst>
    <dgm:cxn modelId="{A1792FA7-DE40-4848-AF50-76EE7EB41983}" type="presOf" srcId="{7DCE15E3-5DFB-474E-AF25-3DF40B09D485}" destId="{D963515F-7EF8-4B59-B635-ECC1B04A3340}" srcOrd="0" destOrd="0" presId="urn:microsoft.com/office/officeart/2005/8/layout/venn3"/>
    <dgm:cxn modelId="{DA461D9E-DCFB-4CCE-8FF0-E6844345BE4A}" type="presOf" srcId="{32C29ACB-D257-4EFC-A9CE-14D8B72AA21B}" destId="{465BA24B-2C68-4736-81A8-B7E071DCA4E3}" srcOrd="0" destOrd="0" presId="urn:microsoft.com/office/officeart/2005/8/layout/venn3"/>
    <dgm:cxn modelId="{BF86B62B-6521-493A-8870-0348CB27A189}" srcId="{E21F6E79-18C2-4B1E-BC2F-21B87222A063}" destId="{7DCE15E3-5DFB-474E-AF25-3DF40B09D485}" srcOrd="2" destOrd="0" parTransId="{AF4F70DE-5AA3-4BF6-94D2-F398E41013F2}" sibTransId="{E5ED974F-DF4A-410B-A995-05467712B32A}"/>
    <dgm:cxn modelId="{7406441E-5320-4B03-B6BC-9C74C86E76A3}" srcId="{E21F6E79-18C2-4B1E-BC2F-21B87222A063}" destId="{32C29ACB-D257-4EFC-A9CE-14D8B72AA21B}" srcOrd="0" destOrd="0" parTransId="{DECE1B54-1761-4496-9CC9-770780231123}" sibTransId="{96325287-0AC3-4664-A7AE-18BBC36B9D96}"/>
    <dgm:cxn modelId="{52A46C25-52D1-44ED-8715-C4562DD509E5}" type="presOf" srcId="{B187326D-36D6-4E41-A8A3-35A1767B8A9C}" destId="{8F0DDF17-B005-4791-984A-8F990A2157C7}" srcOrd="0" destOrd="0" presId="urn:microsoft.com/office/officeart/2005/8/layout/venn3"/>
    <dgm:cxn modelId="{C1CCE55B-E98B-453C-A190-87C3D27F607F}" type="presOf" srcId="{E21F6E79-18C2-4B1E-BC2F-21B87222A063}" destId="{FEF27B05-E3C9-477C-9C1B-38A3AC241B1C}" srcOrd="0" destOrd="0" presId="urn:microsoft.com/office/officeart/2005/8/layout/venn3"/>
    <dgm:cxn modelId="{F6312832-BB81-4120-B7BE-74BB5C08B530}" srcId="{E21F6E79-18C2-4B1E-BC2F-21B87222A063}" destId="{B187326D-36D6-4E41-A8A3-35A1767B8A9C}" srcOrd="1" destOrd="0" parTransId="{69B91386-4C24-4C4A-B921-C83831448156}" sibTransId="{C711A463-BB7E-4E60-A144-D877BCD75928}"/>
    <dgm:cxn modelId="{22A29B83-5892-4611-9C58-308DCE52E953}" type="presParOf" srcId="{FEF27B05-E3C9-477C-9C1B-38A3AC241B1C}" destId="{465BA24B-2C68-4736-81A8-B7E071DCA4E3}" srcOrd="0" destOrd="0" presId="urn:microsoft.com/office/officeart/2005/8/layout/venn3"/>
    <dgm:cxn modelId="{195FA2A7-2668-4E69-B378-7FAB0CB58184}" type="presParOf" srcId="{FEF27B05-E3C9-477C-9C1B-38A3AC241B1C}" destId="{809DCDFA-C0D4-42E2-935A-6AE5DE1FA6D6}" srcOrd="1" destOrd="0" presId="urn:microsoft.com/office/officeart/2005/8/layout/venn3"/>
    <dgm:cxn modelId="{305A16F0-4B52-400C-A7B6-5FA7B3BBF15D}" type="presParOf" srcId="{FEF27B05-E3C9-477C-9C1B-38A3AC241B1C}" destId="{8F0DDF17-B005-4791-984A-8F990A2157C7}" srcOrd="2" destOrd="0" presId="urn:microsoft.com/office/officeart/2005/8/layout/venn3"/>
    <dgm:cxn modelId="{481AFFB8-9AAE-4929-978F-C2338B9B9474}" type="presParOf" srcId="{FEF27B05-E3C9-477C-9C1B-38A3AC241B1C}" destId="{818CDCE4-A288-4DAE-9E5E-029577DC204A}" srcOrd="3" destOrd="0" presId="urn:microsoft.com/office/officeart/2005/8/layout/venn3"/>
    <dgm:cxn modelId="{2FDFCACB-BA1E-4F57-81A5-FB255EFA5918}" type="presParOf" srcId="{FEF27B05-E3C9-477C-9C1B-38A3AC241B1C}" destId="{D963515F-7EF8-4B59-B635-ECC1B04A3340}" srcOrd="4"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D11142-ADEF-417C-B7BF-DCAC802D389F}"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US"/>
        </a:p>
      </dgm:t>
    </dgm:pt>
    <dgm:pt modelId="{16242391-6F24-4802-B704-D69EBFC37DE2}">
      <dgm:prSet phldrT="[Text]" custT="1"/>
      <dgm:spPr>
        <a:solidFill>
          <a:schemeClr val="accent2"/>
        </a:solidFill>
      </dgm:spPr>
      <dgm:t>
        <a:bodyPr/>
        <a:lstStyle/>
        <a:p>
          <a:r>
            <a:rPr lang="en-US" sz="1400" dirty="0"/>
            <a:t>Final Comprehensive Plan</a:t>
          </a:r>
        </a:p>
      </dgm:t>
    </dgm:pt>
    <dgm:pt modelId="{AFD443AC-7A84-4E4F-9DC6-97C28DBE5303}" type="parTrans" cxnId="{DEC3CA15-F164-4526-B1BF-8322FD934700}">
      <dgm:prSet/>
      <dgm:spPr/>
      <dgm:t>
        <a:bodyPr/>
        <a:lstStyle/>
        <a:p>
          <a:endParaRPr lang="en-US"/>
        </a:p>
      </dgm:t>
    </dgm:pt>
    <dgm:pt modelId="{348D6EA6-9CCC-4D87-A2CD-FBE771EF46EC}" type="sibTrans" cxnId="{DEC3CA15-F164-4526-B1BF-8322FD934700}">
      <dgm:prSet/>
      <dgm:spPr/>
      <dgm:t>
        <a:bodyPr/>
        <a:lstStyle/>
        <a:p>
          <a:endParaRPr lang="en-US"/>
        </a:p>
      </dgm:t>
    </dgm:pt>
    <dgm:pt modelId="{BD1E4500-9608-4102-A980-7323ABB8634A}">
      <dgm:prSet phldrT="[Text]"/>
      <dgm:spPr/>
      <dgm:t>
        <a:bodyPr/>
        <a:lstStyle/>
        <a:p>
          <a:r>
            <a:rPr lang="en-US" dirty="0"/>
            <a:t>Community Profile &amp;</a:t>
          </a:r>
        </a:p>
        <a:p>
          <a:r>
            <a:rPr lang="en-US" dirty="0"/>
            <a:t>Previous Plans</a:t>
          </a:r>
        </a:p>
      </dgm:t>
    </dgm:pt>
    <dgm:pt modelId="{BB110510-A314-4D5A-8AF9-82A1660B45B4}" type="parTrans" cxnId="{460B5362-8EFF-44FD-9DBF-19278AA5E736}">
      <dgm:prSet/>
      <dgm:spPr/>
      <dgm:t>
        <a:bodyPr/>
        <a:lstStyle/>
        <a:p>
          <a:endParaRPr lang="en-US"/>
        </a:p>
      </dgm:t>
    </dgm:pt>
    <dgm:pt modelId="{C9453C1B-CE89-4904-A578-4BAD32649292}" type="sibTrans" cxnId="{460B5362-8EFF-44FD-9DBF-19278AA5E736}">
      <dgm:prSet/>
      <dgm:spPr/>
      <dgm:t>
        <a:bodyPr/>
        <a:lstStyle/>
        <a:p>
          <a:endParaRPr lang="en-US"/>
        </a:p>
      </dgm:t>
    </dgm:pt>
    <dgm:pt modelId="{F86D8487-A743-43E9-BB74-A57B6695CEE8}">
      <dgm:prSet phldrT="[Text]"/>
      <dgm:spPr/>
      <dgm:t>
        <a:bodyPr/>
        <a:lstStyle/>
        <a:p>
          <a:r>
            <a:rPr lang="en-US" dirty="0"/>
            <a:t>Objectives and Actions</a:t>
          </a:r>
        </a:p>
      </dgm:t>
    </dgm:pt>
    <dgm:pt modelId="{71B0150C-CB5B-4250-9594-90C9421DC328}" type="parTrans" cxnId="{475A83E1-7C59-44D2-ADF6-5BFCA3FF70BD}">
      <dgm:prSet/>
      <dgm:spPr/>
      <dgm:t>
        <a:bodyPr/>
        <a:lstStyle/>
        <a:p>
          <a:endParaRPr lang="en-US"/>
        </a:p>
      </dgm:t>
    </dgm:pt>
    <dgm:pt modelId="{03759D59-CD86-4B8A-B73E-88DADB0A5A2E}" type="sibTrans" cxnId="{475A83E1-7C59-44D2-ADF6-5BFCA3FF70BD}">
      <dgm:prSet/>
      <dgm:spPr/>
      <dgm:t>
        <a:bodyPr/>
        <a:lstStyle/>
        <a:p>
          <a:endParaRPr lang="en-US"/>
        </a:p>
      </dgm:t>
    </dgm:pt>
    <dgm:pt modelId="{AE081621-AA34-4D8C-A008-806D6AB2C603}">
      <dgm:prSet phldrT="[Text]"/>
      <dgm:spPr/>
      <dgm:t>
        <a:bodyPr/>
        <a:lstStyle/>
        <a:p>
          <a:r>
            <a:rPr lang="en-US" dirty="0"/>
            <a:t>Draft Comprehensive Plan</a:t>
          </a:r>
        </a:p>
      </dgm:t>
    </dgm:pt>
    <dgm:pt modelId="{AAC77B7F-E42C-4728-BD80-179137DEC879}" type="parTrans" cxnId="{1986763B-ECFF-46D4-B710-5B111E244EA2}">
      <dgm:prSet/>
      <dgm:spPr/>
      <dgm:t>
        <a:bodyPr/>
        <a:lstStyle/>
        <a:p>
          <a:endParaRPr lang="en-US"/>
        </a:p>
      </dgm:t>
    </dgm:pt>
    <dgm:pt modelId="{A9AA5507-D4C0-4514-8F73-6CD0408A4595}" type="sibTrans" cxnId="{1986763B-ECFF-46D4-B710-5B111E244EA2}">
      <dgm:prSet/>
      <dgm:spPr/>
      <dgm:t>
        <a:bodyPr/>
        <a:lstStyle/>
        <a:p>
          <a:endParaRPr lang="en-US"/>
        </a:p>
      </dgm:t>
    </dgm:pt>
    <dgm:pt modelId="{E611D477-24AF-445A-88D5-0268CE1D14F5}">
      <dgm:prSet phldrT="[Text]"/>
      <dgm:spPr/>
      <dgm:t>
        <a:bodyPr/>
        <a:lstStyle/>
        <a:p>
          <a:r>
            <a:rPr lang="en-US" dirty="0"/>
            <a:t>Vision and Goal Framework</a:t>
          </a:r>
        </a:p>
      </dgm:t>
    </dgm:pt>
    <dgm:pt modelId="{6D91D801-CEC4-4A10-BE44-27917F14446C}" type="parTrans" cxnId="{A4B0224D-C2CA-4E01-9108-02317F7991F3}">
      <dgm:prSet/>
      <dgm:spPr/>
      <dgm:t>
        <a:bodyPr/>
        <a:lstStyle/>
        <a:p>
          <a:endParaRPr lang="en-US"/>
        </a:p>
      </dgm:t>
    </dgm:pt>
    <dgm:pt modelId="{9A4F333C-5681-4FE9-8783-FC5AB1AF9B0F}" type="sibTrans" cxnId="{A4B0224D-C2CA-4E01-9108-02317F7991F3}">
      <dgm:prSet/>
      <dgm:spPr/>
      <dgm:t>
        <a:bodyPr/>
        <a:lstStyle/>
        <a:p>
          <a:endParaRPr lang="en-US"/>
        </a:p>
      </dgm:t>
    </dgm:pt>
    <dgm:pt modelId="{C87E732D-C263-48E6-A5A5-3B0484642FED}" type="pres">
      <dgm:prSet presAssocID="{1BD11142-ADEF-417C-B7BF-DCAC802D389F}" presName="Name0" presStyleCnt="0">
        <dgm:presLayoutVars>
          <dgm:chMax val="1"/>
          <dgm:dir/>
          <dgm:animLvl val="ctr"/>
          <dgm:resizeHandles val="exact"/>
        </dgm:presLayoutVars>
      </dgm:prSet>
      <dgm:spPr/>
      <dgm:t>
        <a:bodyPr/>
        <a:lstStyle/>
        <a:p>
          <a:endParaRPr lang="en-US"/>
        </a:p>
      </dgm:t>
    </dgm:pt>
    <dgm:pt modelId="{3E4001D4-44D5-45AB-ABA8-62A9AEC3158B}" type="pres">
      <dgm:prSet presAssocID="{16242391-6F24-4802-B704-D69EBFC37DE2}" presName="centerShape" presStyleLbl="node0" presStyleIdx="0" presStyleCnt="1"/>
      <dgm:spPr/>
      <dgm:t>
        <a:bodyPr/>
        <a:lstStyle/>
        <a:p>
          <a:endParaRPr lang="en-US"/>
        </a:p>
      </dgm:t>
    </dgm:pt>
    <dgm:pt modelId="{6E1C349E-849B-455E-B54F-8454271A3B7D}" type="pres">
      <dgm:prSet presAssocID="{BD1E4500-9608-4102-A980-7323ABB8634A}" presName="node" presStyleLbl="node1" presStyleIdx="0" presStyleCnt="4">
        <dgm:presLayoutVars>
          <dgm:bulletEnabled val="1"/>
        </dgm:presLayoutVars>
      </dgm:prSet>
      <dgm:spPr/>
      <dgm:t>
        <a:bodyPr/>
        <a:lstStyle/>
        <a:p>
          <a:endParaRPr lang="en-US"/>
        </a:p>
      </dgm:t>
    </dgm:pt>
    <dgm:pt modelId="{AB20F054-AE26-4254-92A3-0C7F6024683B}" type="pres">
      <dgm:prSet presAssocID="{BD1E4500-9608-4102-A980-7323ABB8634A}" presName="dummy" presStyleCnt="0"/>
      <dgm:spPr/>
    </dgm:pt>
    <dgm:pt modelId="{D3029AF5-EF82-45D1-A6D6-EA42FDF13A83}" type="pres">
      <dgm:prSet presAssocID="{C9453C1B-CE89-4904-A578-4BAD32649292}" presName="sibTrans" presStyleLbl="sibTrans2D1" presStyleIdx="0" presStyleCnt="4"/>
      <dgm:spPr/>
      <dgm:t>
        <a:bodyPr/>
        <a:lstStyle/>
        <a:p>
          <a:endParaRPr lang="en-US"/>
        </a:p>
      </dgm:t>
    </dgm:pt>
    <dgm:pt modelId="{CCAB3484-412A-441C-B53E-A871A4C2A98A}" type="pres">
      <dgm:prSet presAssocID="{F86D8487-A743-43E9-BB74-A57B6695CEE8}" presName="node" presStyleLbl="node1" presStyleIdx="1" presStyleCnt="4">
        <dgm:presLayoutVars>
          <dgm:bulletEnabled val="1"/>
        </dgm:presLayoutVars>
      </dgm:prSet>
      <dgm:spPr/>
      <dgm:t>
        <a:bodyPr/>
        <a:lstStyle/>
        <a:p>
          <a:endParaRPr lang="en-US"/>
        </a:p>
      </dgm:t>
    </dgm:pt>
    <dgm:pt modelId="{27CEF73D-445F-4C0D-B874-2309CBAE671F}" type="pres">
      <dgm:prSet presAssocID="{F86D8487-A743-43E9-BB74-A57B6695CEE8}" presName="dummy" presStyleCnt="0"/>
      <dgm:spPr/>
    </dgm:pt>
    <dgm:pt modelId="{72D7A06D-CFB8-4143-86BA-12B238AE0A6A}" type="pres">
      <dgm:prSet presAssocID="{03759D59-CD86-4B8A-B73E-88DADB0A5A2E}" presName="sibTrans" presStyleLbl="sibTrans2D1" presStyleIdx="1" presStyleCnt="4"/>
      <dgm:spPr/>
      <dgm:t>
        <a:bodyPr/>
        <a:lstStyle/>
        <a:p>
          <a:endParaRPr lang="en-US"/>
        </a:p>
      </dgm:t>
    </dgm:pt>
    <dgm:pt modelId="{F8300235-27FB-40FE-941D-08F17877B53E}" type="pres">
      <dgm:prSet presAssocID="{AE081621-AA34-4D8C-A008-806D6AB2C603}" presName="node" presStyleLbl="node1" presStyleIdx="2" presStyleCnt="4">
        <dgm:presLayoutVars>
          <dgm:bulletEnabled val="1"/>
        </dgm:presLayoutVars>
      </dgm:prSet>
      <dgm:spPr/>
      <dgm:t>
        <a:bodyPr/>
        <a:lstStyle/>
        <a:p>
          <a:endParaRPr lang="en-US"/>
        </a:p>
      </dgm:t>
    </dgm:pt>
    <dgm:pt modelId="{CD412F34-D17E-49AB-A5BC-B82F766E03E0}" type="pres">
      <dgm:prSet presAssocID="{AE081621-AA34-4D8C-A008-806D6AB2C603}" presName="dummy" presStyleCnt="0"/>
      <dgm:spPr/>
    </dgm:pt>
    <dgm:pt modelId="{12DDEDC4-C670-4BF2-9AF8-D6AC15CDD01C}" type="pres">
      <dgm:prSet presAssocID="{A9AA5507-D4C0-4514-8F73-6CD0408A4595}" presName="sibTrans" presStyleLbl="sibTrans2D1" presStyleIdx="2" presStyleCnt="4"/>
      <dgm:spPr/>
      <dgm:t>
        <a:bodyPr/>
        <a:lstStyle/>
        <a:p>
          <a:endParaRPr lang="en-US"/>
        </a:p>
      </dgm:t>
    </dgm:pt>
    <dgm:pt modelId="{EB822287-F420-42AC-AEEF-BF1B416627EA}" type="pres">
      <dgm:prSet presAssocID="{E611D477-24AF-445A-88D5-0268CE1D14F5}" presName="node" presStyleLbl="node1" presStyleIdx="3" presStyleCnt="4">
        <dgm:presLayoutVars>
          <dgm:bulletEnabled val="1"/>
        </dgm:presLayoutVars>
      </dgm:prSet>
      <dgm:spPr/>
      <dgm:t>
        <a:bodyPr/>
        <a:lstStyle/>
        <a:p>
          <a:endParaRPr lang="en-US"/>
        </a:p>
      </dgm:t>
    </dgm:pt>
    <dgm:pt modelId="{0A4CDAD2-2B4D-4D52-8A4B-04E38DFD784B}" type="pres">
      <dgm:prSet presAssocID="{E611D477-24AF-445A-88D5-0268CE1D14F5}" presName="dummy" presStyleCnt="0"/>
      <dgm:spPr/>
    </dgm:pt>
    <dgm:pt modelId="{6EDE8226-1581-499F-AF67-8438395DCE9C}" type="pres">
      <dgm:prSet presAssocID="{9A4F333C-5681-4FE9-8783-FC5AB1AF9B0F}" presName="sibTrans" presStyleLbl="sibTrans2D1" presStyleIdx="3" presStyleCnt="4"/>
      <dgm:spPr/>
      <dgm:t>
        <a:bodyPr/>
        <a:lstStyle/>
        <a:p>
          <a:endParaRPr lang="en-US"/>
        </a:p>
      </dgm:t>
    </dgm:pt>
  </dgm:ptLst>
  <dgm:cxnLst>
    <dgm:cxn modelId="{FD6600F0-FCCB-47EA-9177-2D0E3DB4797D}" type="presOf" srcId="{9A4F333C-5681-4FE9-8783-FC5AB1AF9B0F}" destId="{6EDE8226-1581-499F-AF67-8438395DCE9C}" srcOrd="0" destOrd="0" presId="urn:microsoft.com/office/officeart/2005/8/layout/radial6"/>
    <dgm:cxn modelId="{CD1AF358-6F76-464B-8108-DE9CB0F4B427}" type="presOf" srcId="{F86D8487-A743-43E9-BB74-A57B6695CEE8}" destId="{CCAB3484-412A-441C-B53E-A871A4C2A98A}" srcOrd="0" destOrd="0" presId="urn:microsoft.com/office/officeart/2005/8/layout/radial6"/>
    <dgm:cxn modelId="{A4B0224D-C2CA-4E01-9108-02317F7991F3}" srcId="{16242391-6F24-4802-B704-D69EBFC37DE2}" destId="{E611D477-24AF-445A-88D5-0268CE1D14F5}" srcOrd="3" destOrd="0" parTransId="{6D91D801-CEC4-4A10-BE44-27917F14446C}" sibTransId="{9A4F333C-5681-4FE9-8783-FC5AB1AF9B0F}"/>
    <dgm:cxn modelId="{C06AC5DE-5702-467C-ADCA-C1D7D7909805}" type="presOf" srcId="{AE081621-AA34-4D8C-A008-806D6AB2C603}" destId="{F8300235-27FB-40FE-941D-08F17877B53E}" srcOrd="0" destOrd="0" presId="urn:microsoft.com/office/officeart/2005/8/layout/radial6"/>
    <dgm:cxn modelId="{AFD00AD3-95B4-4E8B-9FCF-4F78AD6C40D2}" type="presOf" srcId="{A9AA5507-D4C0-4514-8F73-6CD0408A4595}" destId="{12DDEDC4-C670-4BF2-9AF8-D6AC15CDD01C}" srcOrd="0" destOrd="0" presId="urn:microsoft.com/office/officeart/2005/8/layout/radial6"/>
    <dgm:cxn modelId="{475A83E1-7C59-44D2-ADF6-5BFCA3FF70BD}" srcId="{16242391-6F24-4802-B704-D69EBFC37DE2}" destId="{F86D8487-A743-43E9-BB74-A57B6695CEE8}" srcOrd="1" destOrd="0" parTransId="{71B0150C-CB5B-4250-9594-90C9421DC328}" sibTransId="{03759D59-CD86-4B8A-B73E-88DADB0A5A2E}"/>
    <dgm:cxn modelId="{1C48A618-9CFC-45CC-9F3B-A710626444CF}" type="presOf" srcId="{BD1E4500-9608-4102-A980-7323ABB8634A}" destId="{6E1C349E-849B-455E-B54F-8454271A3B7D}" srcOrd="0" destOrd="0" presId="urn:microsoft.com/office/officeart/2005/8/layout/radial6"/>
    <dgm:cxn modelId="{460B5362-8EFF-44FD-9DBF-19278AA5E736}" srcId="{16242391-6F24-4802-B704-D69EBFC37DE2}" destId="{BD1E4500-9608-4102-A980-7323ABB8634A}" srcOrd="0" destOrd="0" parTransId="{BB110510-A314-4D5A-8AF9-82A1660B45B4}" sibTransId="{C9453C1B-CE89-4904-A578-4BAD32649292}"/>
    <dgm:cxn modelId="{3DAB26CF-4624-48A6-9843-1FF92D98BC62}" type="presOf" srcId="{1BD11142-ADEF-417C-B7BF-DCAC802D389F}" destId="{C87E732D-C263-48E6-A5A5-3B0484642FED}" srcOrd="0" destOrd="0" presId="urn:microsoft.com/office/officeart/2005/8/layout/radial6"/>
    <dgm:cxn modelId="{13EBFBAE-DBBD-41E0-9FDF-E64EFD7BAD0A}" type="presOf" srcId="{C9453C1B-CE89-4904-A578-4BAD32649292}" destId="{D3029AF5-EF82-45D1-A6D6-EA42FDF13A83}" srcOrd="0" destOrd="0" presId="urn:microsoft.com/office/officeart/2005/8/layout/radial6"/>
    <dgm:cxn modelId="{1986763B-ECFF-46D4-B710-5B111E244EA2}" srcId="{16242391-6F24-4802-B704-D69EBFC37DE2}" destId="{AE081621-AA34-4D8C-A008-806D6AB2C603}" srcOrd="2" destOrd="0" parTransId="{AAC77B7F-E42C-4728-BD80-179137DEC879}" sibTransId="{A9AA5507-D4C0-4514-8F73-6CD0408A4595}"/>
    <dgm:cxn modelId="{556707B8-0E9A-48C8-A677-F61227017A80}" type="presOf" srcId="{16242391-6F24-4802-B704-D69EBFC37DE2}" destId="{3E4001D4-44D5-45AB-ABA8-62A9AEC3158B}" srcOrd="0" destOrd="0" presId="urn:microsoft.com/office/officeart/2005/8/layout/radial6"/>
    <dgm:cxn modelId="{6F128C0A-690D-4224-B3FE-A90EA250EC76}" type="presOf" srcId="{E611D477-24AF-445A-88D5-0268CE1D14F5}" destId="{EB822287-F420-42AC-AEEF-BF1B416627EA}" srcOrd="0" destOrd="0" presId="urn:microsoft.com/office/officeart/2005/8/layout/radial6"/>
    <dgm:cxn modelId="{A137F22A-3450-4D7A-BB37-71C6F53FE899}" type="presOf" srcId="{03759D59-CD86-4B8A-B73E-88DADB0A5A2E}" destId="{72D7A06D-CFB8-4143-86BA-12B238AE0A6A}" srcOrd="0" destOrd="0" presId="urn:microsoft.com/office/officeart/2005/8/layout/radial6"/>
    <dgm:cxn modelId="{DEC3CA15-F164-4526-B1BF-8322FD934700}" srcId="{1BD11142-ADEF-417C-B7BF-DCAC802D389F}" destId="{16242391-6F24-4802-B704-D69EBFC37DE2}" srcOrd="0" destOrd="0" parTransId="{AFD443AC-7A84-4E4F-9DC6-97C28DBE5303}" sibTransId="{348D6EA6-9CCC-4D87-A2CD-FBE771EF46EC}"/>
    <dgm:cxn modelId="{6DE82091-3EDB-49BC-A765-CD0B6450BEA7}" type="presParOf" srcId="{C87E732D-C263-48E6-A5A5-3B0484642FED}" destId="{3E4001D4-44D5-45AB-ABA8-62A9AEC3158B}" srcOrd="0" destOrd="0" presId="urn:microsoft.com/office/officeart/2005/8/layout/radial6"/>
    <dgm:cxn modelId="{87414364-D270-4181-BCDB-B20BEF71E5A1}" type="presParOf" srcId="{C87E732D-C263-48E6-A5A5-3B0484642FED}" destId="{6E1C349E-849B-455E-B54F-8454271A3B7D}" srcOrd="1" destOrd="0" presId="urn:microsoft.com/office/officeart/2005/8/layout/radial6"/>
    <dgm:cxn modelId="{58DBEBDC-26C0-47FD-A505-208D21FF9AB6}" type="presParOf" srcId="{C87E732D-C263-48E6-A5A5-3B0484642FED}" destId="{AB20F054-AE26-4254-92A3-0C7F6024683B}" srcOrd="2" destOrd="0" presId="urn:microsoft.com/office/officeart/2005/8/layout/radial6"/>
    <dgm:cxn modelId="{26D48621-91B5-44A7-AEBA-0E1250246FA8}" type="presParOf" srcId="{C87E732D-C263-48E6-A5A5-3B0484642FED}" destId="{D3029AF5-EF82-45D1-A6D6-EA42FDF13A83}" srcOrd="3" destOrd="0" presId="urn:microsoft.com/office/officeart/2005/8/layout/radial6"/>
    <dgm:cxn modelId="{EE930A18-6361-4742-9274-20D91B5E2F0B}" type="presParOf" srcId="{C87E732D-C263-48E6-A5A5-3B0484642FED}" destId="{CCAB3484-412A-441C-B53E-A871A4C2A98A}" srcOrd="4" destOrd="0" presId="urn:microsoft.com/office/officeart/2005/8/layout/radial6"/>
    <dgm:cxn modelId="{49936960-8BD3-4652-812D-BB10CEB5C4AF}" type="presParOf" srcId="{C87E732D-C263-48E6-A5A5-3B0484642FED}" destId="{27CEF73D-445F-4C0D-B874-2309CBAE671F}" srcOrd="5" destOrd="0" presId="urn:microsoft.com/office/officeart/2005/8/layout/radial6"/>
    <dgm:cxn modelId="{D3DB82A3-259A-48F3-A40D-5531C3116DB4}" type="presParOf" srcId="{C87E732D-C263-48E6-A5A5-3B0484642FED}" destId="{72D7A06D-CFB8-4143-86BA-12B238AE0A6A}" srcOrd="6" destOrd="0" presId="urn:microsoft.com/office/officeart/2005/8/layout/radial6"/>
    <dgm:cxn modelId="{952A88EE-DE4D-4BC2-9098-381AA4161651}" type="presParOf" srcId="{C87E732D-C263-48E6-A5A5-3B0484642FED}" destId="{F8300235-27FB-40FE-941D-08F17877B53E}" srcOrd="7" destOrd="0" presId="urn:microsoft.com/office/officeart/2005/8/layout/radial6"/>
    <dgm:cxn modelId="{9F1138FA-6642-4CAD-A1D5-04E2FD52C244}" type="presParOf" srcId="{C87E732D-C263-48E6-A5A5-3B0484642FED}" destId="{CD412F34-D17E-49AB-A5BC-B82F766E03E0}" srcOrd="8" destOrd="0" presId="urn:microsoft.com/office/officeart/2005/8/layout/radial6"/>
    <dgm:cxn modelId="{2954ADEF-9D73-4998-9B81-9983A8ABF2DE}" type="presParOf" srcId="{C87E732D-C263-48E6-A5A5-3B0484642FED}" destId="{12DDEDC4-C670-4BF2-9AF8-D6AC15CDD01C}" srcOrd="9" destOrd="0" presId="urn:microsoft.com/office/officeart/2005/8/layout/radial6"/>
    <dgm:cxn modelId="{8BD6CA49-933E-4CD9-A2B0-4AA10CFAFDEA}" type="presParOf" srcId="{C87E732D-C263-48E6-A5A5-3B0484642FED}" destId="{EB822287-F420-42AC-AEEF-BF1B416627EA}" srcOrd="10" destOrd="0" presId="urn:microsoft.com/office/officeart/2005/8/layout/radial6"/>
    <dgm:cxn modelId="{D415DB33-FD36-4195-8140-CC898A0FF3E4}" type="presParOf" srcId="{C87E732D-C263-48E6-A5A5-3B0484642FED}" destId="{0A4CDAD2-2B4D-4D52-8A4B-04E38DFD784B}" srcOrd="11" destOrd="0" presId="urn:microsoft.com/office/officeart/2005/8/layout/radial6"/>
    <dgm:cxn modelId="{4DC34CEB-B72A-41B7-8B22-257B20F7DDDE}" type="presParOf" srcId="{C87E732D-C263-48E6-A5A5-3B0484642FED}" destId="{6EDE8226-1581-499F-AF67-8438395DCE9C}" srcOrd="12" destOrd="0" presId="urn:microsoft.com/office/officeart/2005/8/layout/radial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904E2E-D6CB-495D-85CF-8C27AA20B9B9}" type="doc">
      <dgm:prSet loTypeId="urn:microsoft.com/office/officeart/2008/layout/HexagonCluster" loCatId="relationship" qsTypeId="urn:microsoft.com/office/officeart/2005/8/quickstyle/simple5" qsCatId="simple" csTypeId="urn:microsoft.com/office/officeart/2005/8/colors/colorful3" csCatId="colorful" phldr="1"/>
      <dgm:spPr/>
    </dgm:pt>
    <dgm:pt modelId="{BE96F014-8D8D-4C72-82D2-06B763C21635}">
      <dgm:prSet phldrT="[Text]" custT="1"/>
      <dgm:spPr/>
      <dgm:t>
        <a:bodyPr/>
        <a:lstStyle/>
        <a:p>
          <a:r>
            <a:rPr lang="en-US" sz="1400" dirty="0">
              <a:solidFill>
                <a:schemeClr val="tx2"/>
              </a:solidFill>
            </a:rPr>
            <a:t>Establishes Town priorities</a:t>
          </a:r>
        </a:p>
      </dgm:t>
    </dgm:pt>
    <dgm:pt modelId="{E4B98586-D02F-4020-A3E4-AD9F61ABD4CE}" type="parTrans" cxnId="{B4928CC5-7D8A-4D1C-AC60-57FC42A07359}">
      <dgm:prSet/>
      <dgm:spPr/>
      <dgm:t>
        <a:bodyPr/>
        <a:lstStyle/>
        <a:p>
          <a:endParaRPr lang="en-US"/>
        </a:p>
      </dgm:t>
    </dgm:pt>
    <dgm:pt modelId="{2484F84A-9FA8-42D3-952E-60D12BA7A26B}" type="sibTrans" cxnId="{B4928CC5-7D8A-4D1C-AC60-57FC42A07359}">
      <dgm:prSet/>
      <dgm:spPr>
        <a:blipFill rotWithShape="1">
          <a:blip xmlns:r="http://schemas.openxmlformats.org/officeDocument/2006/relationships" r:embed="rId1">
            <a:lum bright="70000" contrast="-70000"/>
          </a:blip>
          <a:stretch>
            <a:fillRect/>
          </a:stretch>
        </a:blipFill>
      </dgm:spPr>
      <dgm:t>
        <a:bodyPr/>
        <a:lstStyle/>
        <a:p>
          <a:endParaRPr lang="en-US"/>
        </a:p>
      </dgm:t>
    </dgm:pt>
    <dgm:pt modelId="{6F93134A-92B9-4776-ADB7-0B1AA47B0274}">
      <dgm:prSet phldrT="[Text]" custT="1"/>
      <dgm:spPr/>
      <dgm:t>
        <a:bodyPr/>
        <a:lstStyle/>
        <a:p>
          <a:r>
            <a:rPr lang="en-US" sz="1400" dirty="0">
              <a:solidFill>
                <a:schemeClr val="tx2"/>
              </a:solidFill>
            </a:rPr>
            <a:t>Directs decision-makers</a:t>
          </a:r>
        </a:p>
      </dgm:t>
    </dgm:pt>
    <dgm:pt modelId="{1EE97667-CC81-455F-A6DB-76F50B68E1F1}" type="parTrans" cxnId="{79E2DA2B-8A7F-44DA-9420-1CC1F090CFC9}">
      <dgm:prSet/>
      <dgm:spPr/>
      <dgm:t>
        <a:bodyPr/>
        <a:lstStyle/>
        <a:p>
          <a:endParaRPr lang="en-US"/>
        </a:p>
      </dgm:t>
    </dgm:pt>
    <dgm:pt modelId="{5E1F8B66-2121-48E1-91B6-7ABA321E7F55}" type="sibTrans" cxnId="{79E2DA2B-8A7F-44DA-9420-1CC1F090CFC9}">
      <dgm:prSet/>
      <dgm:spPr>
        <a:blipFill rotWithShape="1">
          <a:blip xmlns:r="http://schemas.openxmlformats.org/officeDocument/2006/relationships" r:embed="rId2">
            <a:lum bright="70000" contrast="-70000"/>
          </a:blip>
          <a:stretch>
            <a:fillRect/>
          </a:stretch>
        </a:blipFill>
      </dgm:spPr>
      <dgm:t>
        <a:bodyPr/>
        <a:lstStyle/>
        <a:p>
          <a:endParaRPr lang="en-US"/>
        </a:p>
      </dgm:t>
    </dgm:pt>
    <dgm:pt modelId="{A3FF8DB5-E471-4932-9FF2-E4FCB561E24A}">
      <dgm:prSet phldrT="[Text]" custT="1"/>
      <dgm:spPr/>
      <dgm:t>
        <a:bodyPr/>
        <a:lstStyle/>
        <a:p>
          <a:r>
            <a:rPr lang="en-US" sz="1400" dirty="0">
              <a:solidFill>
                <a:schemeClr val="tx2"/>
              </a:solidFill>
            </a:rPr>
            <a:t>Strengthens Town’s legal position</a:t>
          </a:r>
        </a:p>
      </dgm:t>
    </dgm:pt>
    <dgm:pt modelId="{62FCA4AF-8DB2-4F68-85DC-FD62AA6AD8CA}" type="parTrans" cxnId="{25C2FE8A-36DD-400B-B121-96C508770100}">
      <dgm:prSet/>
      <dgm:spPr/>
      <dgm:t>
        <a:bodyPr/>
        <a:lstStyle/>
        <a:p>
          <a:endParaRPr lang="en-US"/>
        </a:p>
      </dgm:t>
    </dgm:pt>
    <dgm:pt modelId="{D436AABB-CB78-4618-BD8D-27D8887B0602}" type="sibTrans" cxnId="{25C2FE8A-36DD-400B-B121-96C508770100}">
      <dgm:prSet/>
      <dgm:spPr>
        <a:blipFill rotWithShape="1">
          <a:blip xmlns:r="http://schemas.openxmlformats.org/officeDocument/2006/relationships" r:embed="rId3">
            <a:lum bright="70000" contrast="-70000"/>
          </a:blip>
          <a:stretch>
            <a:fillRect/>
          </a:stretch>
        </a:blipFill>
      </dgm:spPr>
      <dgm:t>
        <a:bodyPr/>
        <a:lstStyle/>
        <a:p>
          <a:endParaRPr lang="en-US"/>
        </a:p>
      </dgm:t>
    </dgm:pt>
    <dgm:pt modelId="{BF90DECA-4B04-470F-A8DC-6A0F60F7977E}">
      <dgm:prSet phldrT="[Text]" custT="1"/>
      <dgm:spPr/>
      <dgm:t>
        <a:bodyPr/>
        <a:lstStyle/>
        <a:p>
          <a:r>
            <a:rPr lang="en-US" sz="1400" dirty="0">
              <a:solidFill>
                <a:schemeClr val="tx2"/>
              </a:solidFill>
            </a:rPr>
            <a:t>Increases chances of funding</a:t>
          </a:r>
        </a:p>
      </dgm:t>
    </dgm:pt>
    <dgm:pt modelId="{A0BD09BD-FE2B-4A53-8CC3-99A564AB3591}" type="parTrans" cxnId="{893572D7-2473-4953-8131-CBE35CB8881E}">
      <dgm:prSet/>
      <dgm:spPr/>
      <dgm:t>
        <a:bodyPr/>
        <a:lstStyle/>
        <a:p>
          <a:endParaRPr lang="en-US"/>
        </a:p>
      </dgm:t>
    </dgm:pt>
    <dgm:pt modelId="{9573D113-BA70-4240-A2E3-D221D7CED175}" type="sibTrans" cxnId="{893572D7-2473-4953-8131-CBE35CB8881E}">
      <dgm:prSet/>
      <dgm:spPr>
        <a:blipFill rotWithShape="1">
          <a:blip xmlns:r="http://schemas.openxmlformats.org/officeDocument/2006/relationships" r:embed="rId4">
            <a:lum bright="70000" contrast="-70000"/>
          </a:blip>
          <a:stretch>
            <a:fillRect/>
          </a:stretch>
        </a:blipFill>
      </dgm:spPr>
      <dgm:t>
        <a:bodyPr/>
        <a:lstStyle/>
        <a:p>
          <a:endParaRPr lang="en-US"/>
        </a:p>
      </dgm:t>
    </dgm:pt>
    <dgm:pt modelId="{44F294B0-9621-4E90-9AAF-C4D72241F6FC}">
      <dgm:prSet phldrT="[Text]" custT="1"/>
      <dgm:spPr/>
      <dgm:t>
        <a:bodyPr/>
        <a:lstStyle/>
        <a:p>
          <a:r>
            <a:rPr lang="en-US" sz="1400" dirty="0">
              <a:solidFill>
                <a:schemeClr val="tx2"/>
              </a:solidFill>
            </a:rPr>
            <a:t>Streamlines government procedures</a:t>
          </a:r>
        </a:p>
      </dgm:t>
    </dgm:pt>
    <dgm:pt modelId="{476AE98E-651A-496B-A25E-79C054BBEE50}" type="parTrans" cxnId="{A821E631-BC59-4384-8E79-2416DBC53277}">
      <dgm:prSet/>
      <dgm:spPr/>
      <dgm:t>
        <a:bodyPr/>
        <a:lstStyle/>
        <a:p>
          <a:endParaRPr lang="en-US"/>
        </a:p>
      </dgm:t>
    </dgm:pt>
    <dgm:pt modelId="{EA68D334-3887-489D-8DE9-6B6C7AD6B9E2}" type="sibTrans" cxnId="{A821E631-BC59-4384-8E79-2416DBC53277}">
      <dgm:prSet/>
      <dgm:spPr>
        <a:blipFill rotWithShape="1">
          <a:blip xmlns:r="http://schemas.openxmlformats.org/officeDocument/2006/relationships" r:embed="rId5">
            <a:lum bright="70000" contrast="-70000"/>
          </a:blip>
          <a:stretch>
            <a:fillRect/>
          </a:stretch>
        </a:blipFill>
      </dgm:spPr>
      <dgm:t>
        <a:bodyPr/>
        <a:lstStyle/>
        <a:p>
          <a:endParaRPr lang="en-US"/>
        </a:p>
      </dgm:t>
    </dgm:pt>
    <dgm:pt modelId="{823E8434-9C3B-41D8-9743-AC16AE47F395}">
      <dgm:prSet phldrT="[Text]" custT="1"/>
      <dgm:spPr/>
      <dgm:t>
        <a:bodyPr/>
        <a:lstStyle/>
        <a:p>
          <a:r>
            <a:rPr lang="en-US" sz="1400" dirty="0">
              <a:solidFill>
                <a:schemeClr val="tx2"/>
              </a:solidFill>
            </a:rPr>
            <a:t>Fosters economic development</a:t>
          </a:r>
        </a:p>
      </dgm:t>
    </dgm:pt>
    <dgm:pt modelId="{986E9AA4-0BD4-458D-8CE5-42CD21F0A7B1}" type="parTrans" cxnId="{31E352D5-3BBF-48B9-AF22-2A67D70D4583}">
      <dgm:prSet/>
      <dgm:spPr/>
      <dgm:t>
        <a:bodyPr/>
        <a:lstStyle/>
        <a:p>
          <a:endParaRPr lang="en-US"/>
        </a:p>
      </dgm:t>
    </dgm:pt>
    <dgm:pt modelId="{6EEA111B-CFA3-4011-A683-2419334CE532}" type="sibTrans" cxnId="{31E352D5-3BBF-48B9-AF22-2A67D70D4583}">
      <dgm:prSet/>
      <dgm:spPr>
        <a:blipFill rotWithShape="1">
          <a:blip xmlns:r="http://schemas.openxmlformats.org/officeDocument/2006/relationships" r:embed="rId6">
            <a:lum bright="70000" contrast="-70000"/>
          </a:blip>
          <a:stretch>
            <a:fillRect/>
          </a:stretch>
        </a:blipFill>
      </dgm:spPr>
      <dgm:t>
        <a:bodyPr/>
        <a:lstStyle/>
        <a:p>
          <a:endParaRPr lang="en-US"/>
        </a:p>
      </dgm:t>
    </dgm:pt>
    <dgm:pt modelId="{43FB9198-17F5-4326-9436-1BB4682695E2}">
      <dgm:prSet phldrT="[Text]" custT="1"/>
      <dgm:spPr/>
      <dgm:t>
        <a:bodyPr/>
        <a:lstStyle/>
        <a:p>
          <a:r>
            <a:rPr lang="en-US" sz="1400" dirty="0">
              <a:solidFill>
                <a:schemeClr val="tx2"/>
              </a:solidFill>
            </a:rPr>
            <a:t>Encourages discussion</a:t>
          </a:r>
        </a:p>
      </dgm:t>
    </dgm:pt>
    <dgm:pt modelId="{F7B4659F-8ACF-46AD-8344-FCD0020C0989}" type="parTrans" cxnId="{E354DBBC-0B50-4D6F-9CCE-D391CB4EF2C1}">
      <dgm:prSet/>
      <dgm:spPr/>
      <dgm:t>
        <a:bodyPr/>
        <a:lstStyle/>
        <a:p>
          <a:endParaRPr lang="en-US"/>
        </a:p>
      </dgm:t>
    </dgm:pt>
    <dgm:pt modelId="{B87EF58E-98B2-4E38-BE37-C824821956EF}" type="sibTrans" cxnId="{E354DBBC-0B50-4D6F-9CCE-D391CB4EF2C1}">
      <dgm:prSet/>
      <dgm:spPr>
        <a:blipFill rotWithShape="1">
          <a:blip xmlns:r="http://schemas.openxmlformats.org/officeDocument/2006/relationships" r:embed="rId7">
            <a:lum bright="70000" contrast="-70000"/>
          </a:blip>
          <a:stretch>
            <a:fillRect/>
          </a:stretch>
        </a:blipFill>
      </dgm:spPr>
      <dgm:t>
        <a:bodyPr/>
        <a:lstStyle/>
        <a:p>
          <a:endParaRPr lang="en-US"/>
        </a:p>
      </dgm:t>
    </dgm:pt>
    <dgm:pt modelId="{8496E25A-DEAD-49E4-8691-698CF922314B}" type="pres">
      <dgm:prSet presAssocID="{0F904E2E-D6CB-495D-85CF-8C27AA20B9B9}" presName="Name0" presStyleCnt="0">
        <dgm:presLayoutVars>
          <dgm:chMax val="21"/>
          <dgm:chPref val="21"/>
        </dgm:presLayoutVars>
      </dgm:prSet>
      <dgm:spPr/>
    </dgm:pt>
    <dgm:pt modelId="{9574F042-9EC0-4656-9E8F-80FF706955A4}" type="pres">
      <dgm:prSet presAssocID="{BE96F014-8D8D-4C72-82D2-06B763C21635}" presName="text1" presStyleCnt="0"/>
      <dgm:spPr/>
    </dgm:pt>
    <dgm:pt modelId="{4583577D-0980-4326-BCFE-FA209B1E6480}" type="pres">
      <dgm:prSet presAssocID="{BE96F014-8D8D-4C72-82D2-06B763C21635}" presName="textRepeatNode" presStyleLbl="alignNode1" presStyleIdx="0" presStyleCnt="7">
        <dgm:presLayoutVars>
          <dgm:chMax val="0"/>
          <dgm:chPref val="0"/>
          <dgm:bulletEnabled val="1"/>
        </dgm:presLayoutVars>
      </dgm:prSet>
      <dgm:spPr/>
      <dgm:t>
        <a:bodyPr/>
        <a:lstStyle/>
        <a:p>
          <a:endParaRPr lang="en-US"/>
        </a:p>
      </dgm:t>
    </dgm:pt>
    <dgm:pt modelId="{7A83FBA2-D198-4AC8-AA5B-EB31E62ED912}" type="pres">
      <dgm:prSet presAssocID="{BE96F014-8D8D-4C72-82D2-06B763C21635}" presName="textaccent1" presStyleCnt="0"/>
      <dgm:spPr/>
    </dgm:pt>
    <dgm:pt modelId="{4911BAF2-F53C-4BD3-A174-0DF001B34AB5}" type="pres">
      <dgm:prSet presAssocID="{BE96F014-8D8D-4C72-82D2-06B763C21635}" presName="accentRepeatNode" presStyleLbl="solidAlignAcc1" presStyleIdx="0" presStyleCnt="14"/>
      <dgm:spPr/>
    </dgm:pt>
    <dgm:pt modelId="{B59840C2-40B8-4E94-BDBA-354E17BA10B6}" type="pres">
      <dgm:prSet presAssocID="{2484F84A-9FA8-42D3-952E-60D12BA7A26B}" presName="image1" presStyleCnt="0"/>
      <dgm:spPr/>
    </dgm:pt>
    <dgm:pt modelId="{6E9D702C-7B8C-4484-A854-DF23CC7169A4}" type="pres">
      <dgm:prSet presAssocID="{2484F84A-9FA8-42D3-952E-60D12BA7A26B}" presName="imageRepeatNode" presStyleLbl="alignAcc1" presStyleIdx="0" presStyleCnt="7"/>
      <dgm:spPr/>
      <dgm:t>
        <a:bodyPr/>
        <a:lstStyle/>
        <a:p>
          <a:endParaRPr lang="en-US"/>
        </a:p>
      </dgm:t>
    </dgm:pt>
    <dgm:pt modelId="{45623FD8-6373-4666-9C65-B5B0B84AD3C0}" type="pres">
      <dgm:prSet presAssocID="{2484F84A-9FA8-42D3-952E-60D12BA7A26B}" presName="imageaccent1" presStyleCnt="0"/>
      <dgm:spPr/>
    </dgm:pt>
    <dgm:pt modelId="{F680323F-A678-49E5-B1F1-788E038E5683}" type="pres">
      <dgm:prSet presAssocID="{2484F84A-9FA8-42D3-952E-60D12BA7A26B}" presName="accentRepeatNode" presStyleLbl="solidAlignAcc1" presStyleIdx="1" presStyleCnt="14"/>
      <dgm:spPr/>
    </dgm:pt>
    <dgm:pt modelId="{61F0840A-5973-4368-8BAE-364BA09C1D9F}" type="pres">
      <dgm:prSet presAssocID="{6F93134A-92B9-4776-ADB7-0B1AA47B0274}" presName="text2" presStyleCnt="0"/>
      <dgm:spPr/>
    </dgm:pt>
    <dgm:pt modelId="{E6F5BEFD-1E28-4CCF-A568-05179100FDC8}" type="pres">
      <dgm:prSet presAssocID="{6F93134A-92B9-4776-ADB7-0B1AA47B0274}" presName="textRepeatNode" presStyleLbl="alignNode1" presStyleIdx="1" presStyleCnt="7">
        <dgm:presLayoutVars>
          <dgm:chMax val="0"/>
          <dgm:chPref val="0"/>
          <dgm:bulletEnabled val="1"/>
        </dgm:presLayoutVars>
      </dgm:prSet>
      <dgm:spPr/>
      <dgm:t>
        <a:bodyPr/>
        <a:lstStyle/>
        <a:p>
          <a:endParaRPr lang="en-US"/>
        </a:p>
      </dgm:t>
    </dgm:pt>
    <dgm:pt modelId="{332412AC-71A1-42EA-B380-5374A06B023F}" type="pres">
      <dgm:prSet presAssocID="{6F93134A-92B9-4776-ADB7-0B1AA47B0274}" presName="textaccent2" presStyleCnt="0"/>
      <dgm:spPr/>
    </dgm:pt>
    <dgm:pt modelId="{2908C30D-9AEB-40D7-B499-101FBEB21080}" type="pres">
      <dgm:prSet presAssocID="{6F93134A-92B9-4776-ADB7-0B1AA47B0274}" presName="accentRepeatNode" presStyleLbl="solidAlignAcc1" presStyleIdx="2" presStyleCnt="14"/>
      <dgm:spPr/>
    </dgm:pt>
    <dgm:pt modelId="{D2E0BA1B-8E5A-451F-9878-CD80A93FC5C4}" type="pres">
      <dgm:prSet presAssocID="{5E1F8B66-2121-48E1-91B6-7ABA321E7F55}" presName="image2" presStyleCnt="0"/>
      <dgm:spPr/>
    </dgm:pt>
    <dgm:pt modelId="{47DB79BD-47C0-428E-9F15-2901DF77364A}" type="pres">
      <dgm:prSet presAssocID="{5E1F8B66-2121-48E1-91B6-7ABA321E7F55}" presName="imageRepeatNode" presStyleLbl="alignAcc1" presStyleIdx="1" presStyleCnt="7"/>
      <dgm:spPr/>
      <dgm:t>
        <a:bodyPr/>
        <a:lstStyle/>
        <a:p>
          <a:endParaRPr lang="en-US"/>
        </a:p>
      </dgm:t>
    </dgm:pt>
    <dgm:pt modelId="{DE2FEDB6-9B13-4B5B-8A03-6059F8A74CBB}" type="pres">
      <dgm:prSet presAssocID="{5E1F8B66-2121-48E1-91B6-7ABA321E7F55}" presName="imageaccent2" presStyleCnt="0"/>
      <dgm:spPr/>
    </dgm:pt>
    <dgm:pt modelId="{C3AAB342-CBEF-4202-8DD4-35D1853B1A15}" type="pres">
      <dgm:prSet presAssocID="{5E1F8B66-2121-48E1-91B6-7ABA321E7F55}" presName="accentRepeatNode" presStyleLbl="solidAlignAcc1" presStyleIdx="3" presStyleCnt="14"/>
      <dgm:spPr/>
    </dgm:pt>
    <dgm:pt modelId="{D72C5B11-BD34-40C0-B13B-C8A3A0AD83CC}" type="pres">
      <dgm:prSet presAssocID="{A3FF8DB5-E471-4932-9FF2-E4FCB561E24A}" presName="text3" presStyleCnt="0"/>
      <dgm:spPr/>
    </dgm:pt>
    <dgm:pt modelId="{1A78D3EB-B047-48CC-9904-8B10A227BCFA}" type="pres">
      <dgm:prSet presAssocID="{A3FF8DB5-E471-4932-9FF2-E4FCB561E24A}" presName="textRepeatNode" presStyleLbl="alignNode1" presStyleIdx="2" presStyleCnt="7">
        <dgm:presLayoutVars>
          <dgm:chMax val="0"/>
          <dgm:chPref val="0"/>
          <dgm:bulletEnabled val="1"/>
        </dgm:presLayoutVars>
      </dgm:prSet>
      <dgm:spPr/>
      <dgm:t>
        <a:bodyPr/>
        <a:lstStyle/>
        <a:p>
          <a:endParaRPr lang="en-US"/>
        </a:p>
      </dgm:t>
    </dgm:pt>
    <dgm:pt modelId="{E37B8598-7B09-4950-B90B-917958451A0C}" type="pres">
      <dgm:prSet presAssocID="{A3FF8DB5-E471-4932-9FF2-E4FCB561E24A}" presName="textaccent3" presStyleCnt="0"/>
      <dgm:spPr/>
    </dgm:pt>
    <dgm:pt modelId="{80C7381F-4CCA-4377-BB3E-CD926EF6508A}" type="pres">
      <dgm:prSet presAssocID="{A3FF8DB5-E471-4932-9FF2-E4FCB561E24A}" presName="accentRepeatNode" presStyleLbl="solidAlignAcc1" presStyleIdx="4" presStyleCnt="14"/>
      <dgm:spPr/>
    </dgm:pt>
    <dgm:pt modelId="{8EAC1D9C-DF29-438E-AB00-C896B943FB54}" type="pres">
      <dgm:prSet presAssocID="{D436AABB-CB78-4618-BD8D-27D8887B0602}" presName="image3" presStyleCnt="0"/>
      <dgm:spPr/>
    </dgm:pt>
    <dgm:pt modelId="{8B2361CD-C653-48EE-AD3A-114B85ED8FF4}" type="pres">
      <dgm:prSet presAssocID="{D436AABB-CB78-4618-BD8D-27D8887B0602}" presName="imageRepeatNode" presStyleLbl="alignAcc1" presStyleIdx="2" presStyleCnt="7"/>
      <dgm:spPr/>
      <dgm:t>
        <a:bodyPr/>
        <a:lstStyle/>
        <a:p>
          <a:endParaRPr lang="en-US"/>
        </a:p>
      </dgm:t>
    </dgm:pt>
    <dgm:pt modelId="{34486122-F2F1-4871-9EEE-6AA911272D4E}" type="pres">
      <dgm:prSet presAssocID="{D436AABB-CB78-4618-BD8D-27D8887B0602}" presName="imageaccent3" presStyleCnt="0"/>
      <dgm:spPr/>
    </dgm:pt>
    <dgm:pt modelId="{0727892F-88F1-4E34-ADFD-1D94FD3A004D}" type="pres">
      <dgm:prSet presAssocID="{D436AABB-CB78-4618-BD8D-27D8887B0602}" presName="accentRepeatNode" presStyleLbl="solidAlignAcc1" presStyleIdx="5" presStyleCnt="14"/>
      <dgm:spPr/>
    </dgm:pt>
    <dgm:pt modelId="{83A1BDA2-E814-40DC-802E-D58FCA843CFE}" type="pres">
      <dgm:prSet presAssocID="{BF90DECA-4B04-470F-A8DC-6A0F60F7977E}" presName="text4" presStyleCnt="0"/>
      <dgm:spPr/>
    </dgm:pt>
    <dgm:pt modelId="{3763453D-37A6-4CD9-BABF-96C568E4D578}" type="pres">
      <dgm:prSet presAssocID="{BF90DECA-4B04-470F-A8DC-6A0F60F7977E}" presName="textRepeatNode" presStyleLbl="alignNode1" presStyleIdx="3" presStyleCnt="7">
        <dgm:presLayoutVars>
          <dgm:chMax val="0"/>
          <dgm:chPref val="0"/>
          <dgm:bulletEnabled val="1"/>
        </dgm:presLayoutVars>
      </dgm:prSet>
      <dgm:spPr/>
      <dgm:t>
        <a:bodyPr/>
        <a:lstStyle/>
        <a:p>
          <a:endParaRPr lang="en-US"/>
        </a:p>
      </dgm:t>
    </dgm:pt>
    <dgm:pt modelId="{714AF732-BC04-47D4-AA7C-097C434C64D3}" type="pres">
      <dgm:prSet presAssocID="{BF90DECA-4B04-470F-A8DC-6A0F60F7977E}" presName="textaccent4" presStyleCnt="0"/>
      <dgm:spPr/>
    </dgm:pt>
    <dgm:pt modelId="{53BE32CD-1F89-45B0-B2C7-E3B135908048}" type="pres">
      <dgm:prSet presAssocID="{BF90DECA-4B04-470F-A8DC-6A0F60F7977E}" presName="accentRepeatNode" presStyleLbl="solidAlignAcc1" presStyleIdx="6" presStyleCnt="14"/>
      <dgm:spPr/>
    </dgm:pt>
    <dgm:pt modelId="{F74DF432-9669-4558-A207-60D0E33A1AF8}" type="pres">
      <dgm:prSet presAssocID="{9573D113-BA70-4240-A2E3-D221D7CED175}" presName="image4" presStyleCnt="0"/>
      <dgm:spPr/>
    </dgm:pt>
    <dgm:pt modelId="{B17A6969-AE67-42F1-8690-3543BB5BE4CE}" type="pres">
      <dgm:prSet presAssocID="{9573D113-BA70-4240-A2E3-D221D7CED175}" presName="imageRepeatNode" presStyleLbl="alignAcc1" presStyleIdx="3" presStyleCnt="7" custLinFactNeighborX="635" custLinFactNeighborY="6652"/>
      <dgm:spPr/>
      <dgm:t>
        <a:bodyPr/>
        <a:lstStyle/>
        <a:p>
          <a:endParaRPr lang="en-US"/>
        </a:p>
      </dgm:t>
    </dgm:pt>
    <dgm:pt modelId="{935693C2-C1B0-4B1A-8542-0F5F0293326A}" type="pres">
      <dgm:prSet presAssocID="{9573D113-BA70-4240-A2E3-D221D7CED175}" presName="imageaccent4" presStyleCnt="0"/>
      <dgm:spPr/>
    </dgm:pt>
    <dgm:pt modelId="{AEA1113A-CD08-4F8F-9739-680C02606619}" type="pres">
      <dgm:prSet presAssocID="{9573D113-BA70-4240-A2E3-D221D7CED175}" presName="accentRepeatNode" presStyleLbl="solidAlignAcc1" presStyleIdx="7" presStyleCnt="14"/>
      <dgm:spPr/>
    </dgm:pt>
    <dgm:pt modelId="{4A327FE8-57AC-459F-8794-AA96B251D2F5}" type="pres">
      <dgm:prSet presAssocID="{44F294B0-9621-4E90-9AAF-C4D72241F6FC}" presName="text5" presStyleCnt="0"/>
      <dgm:spPr/>
    </dgm:pt>
    <dgm:pt modelId="{A5521B68-10F3-41F2-8B21-98531A9F0FBC}" type="pres">
      <dgm:prSet presAssocID="{44F294B0-9621-4E90-9AAF-C4D72241F6FC}" presName="textRepeatNode" presStyleLbl="alignNode1" presStyleIdx="4" presStyleCnt="7">
        <dgm:presLayoutVars>
          <dgm:chMax val="0"/>
          <dgm:chPref val="0"/>
          <dgm:bulletEnabled val="1"/>
        </dgm:presLayoutVars>
      </dgm:prSet>
      <dgm:spPr/>
      <dgm:t>
        <a:bodyPr/>
        <a:lstStyle/>
        <a:p>
          <a:endParaRPr lang="en-US"/>
        </a:p>
      </dgm:t>
    </dgm:pt>
    <dgm:pt modelId="{3F333EE3-9870-4E74-BB4A-0383B2666BD6}" type="pres">
      <dgm:prSet presAssocID="{44F294B0-9621-4E90-9AAF-C4D72241F6FC}" presName="textaccent5" presStyleCnt="0"/>
      <dgm:spPr/>
    </dgm:pt>
    <dgm:pt modelId="{3C4F5569-1888-4456-8A53-A6666485D4C8}" type="pres">
      <dgm:prSet presAssocID="{44F294B0-9621-4E90-9AAF-C4D72241F6FC}" presName="accentRepeatNode" presStyleLbl="solidAlignAcc1" presStyleIdx="8" presStyleCnt="14"/>
      <dgm:spPr/>
    </dgm:pt>
    <dgm:pt modelId="{C89A11F5-38E9-498E-9B92-F1C14E1F3475}" type="pres">
      <dgm:prSet presAssocID="{EA68D334-3887-489D-8DE9-6B6C7AD6B9E2}" presName="image5" presStyleCnt="0"/>
      <dgm:spPr/>
    </dgm:pt>
    <dgm:pt modelId="{38B56C9F-0203-446E-9D96-58F58C744953}" type="pres">
      <dgm:prSet presAssocID="{EA68D334-3887-489D-8DE9-6B6C7AD6B9E2}" presName="imageRepeatNode" presStyleLbl="alignAcc1" presStyleIdx="4" presStyleCnt="7"/>
      <dgm:spPr/>
      <dgm:t>
        <a:bodyPr/>
        <a:lstStyle/>
        <a:p>
          <a:endParaRPr lang="en-US"/>
        </a:p>
      </dgm:t>
    </dgm:pt>
    <dgm:pt modelId="{01DFBB45-E649-471B-A95B-E8CF31588EF4}" type="pres">
      <dgm:prSet presAssocID="{EA68D334-3887-489D-8DE9-6B6C7AD6B9E2}" presName="imageaccent5" presStyleCnt="0"/>
      <dgm:spPr/>
    </dgm:pt>
    <dgm:pt modelId="{B9AA4B35-FA96-4AC3-8AFA-A14C7B62A5B7}" type="pres">
      <dgm:prSet presAssocID="{EA68D334-3887-489D-8DE9-6B6C7AD6B9E2}" presName="accentRepeatNode" presStyleLbl="solidAlignAcc1" presStyleIdx="9" presStyleCnt="14"/>
      <dgm:spPr/>
    </dgm:pt>
    <dgm:pt modelId="{A0B41053-B249-40F5-AED0-3D9B22BB57B4}" type="pres">
      <dgm:prSet presAssocID="{823E8434-9C3B-41D8-9743-AC16AE47F395}" presName="text6" presStyleCnt="0"/>
      <dgm:spPr/>
    </dgm:pt>
    <dgm:pt modelId="{80DF1CD2-2864-4758-98AD-B2DC6A49CF9E}" type="pres">
      <dgm:prSet presAssocID="{823E8434-9C3B-41D8-9743-AC16AE47F395}" presName="textRepeatNode" presStyleLbl="alignNode1" presStyleIdx="5" presStyleCnt="7">
        <dgm:presLayoutVars>
          <dgm:chMax val="0"/>
          <dgm:chPref val="0"/>
          <dgm:bulletEnabled val="1"/>
        </dgm:presLayoutVars>
      </dgm:prSet>
      <dgm:spPr/>
      <dgm:t>
        <a:bodyPr/>
        <a:lstStyle/>
        <a:p>
          <a:endParaRPr lang="en-US"/>
        </a:p>
      </dgm:t>
    </dgm:pt>
    <dgm:pt modelId="{611A7DC5-8252-436E-8FDB-76B895731F2F}" type="pres">
      <dgm:prSet presAssocID="{823E8434-9C3B-41D8-9743-AC16AE47F395}" presName="textaccent6" presStyleCnt="0"/>
      <dgm:spPr/>
    </dgm:pt>
    <dgm:pt modelId="{40FDE872-9ED7-45F1-8353-EFA75FD30055}" type="pres">
      <dgm:prSet presAssocID="{823E8434-9C3B-41D8-9743-AC16AE47F395}" presName="accentRepeatNode" presStyleLbl="solidAlignAcc1" presStyleIdx="10" presStyleCnt="14"/>
      <dgm:spPr/>
    </dgm:pt>
    <dgm:pt modelId="{8A65EA37-B3FE-4ED7-81C6-707F3D22EA3E}" type="pres">
      <dgm:prSet presAssocID="{6EEA111B-CFA3-4011-A683-2419334CE532}" presName="image6" presStyleCnt="0"/>
      <dgm:spPr/>
    </dgm:pt>
    <dgm:pt modelId="{53482229-A6CD-415F-896C-2DDB7DC453F5}" type="pres">
      <dgm:prSet presAssocID="{6EEA111B-CFA3-4011-A683-2419334CE532}" presName="imageRepeatNode" presStyleLbl="alignAcc1" presStyleIdx="5" presStyleCnt="7"/>
      <dgm:spPr/>
      <dgm:t>
        <a:bodyPr/>
        <a:lstStyle/>
        <a:p>
          <a:endParaRPr lang="en-US"/>
        </a:p>
      </dgm:t>
    </dgm:pt>
    <dgm:pt modelId="{C6C3F8BE-5E2B-4634-8560-30D4C932BDC3}" type="pres">
      <dgm:prSet presAssocID="{6EEA111B-CFA3-4011-A683-2419334CE532}" presName="imageaccent6" presStyleCnt="0"/>
      <dgm:spPr/>
    </dgm:pt>
    <dgm:pt modelId="{58B68355-684D-4908-9CCE-E90D942E53D2}" type="pres">
      <dgm:prSet presAssocID="{6EEA111B-CFA3-4011-A683-2419334CE532}" presName="accentRepeatNode" presStyleLbl="solidAlignAcc1" presStyleIdx="11" presStyleCnt="14"/>
      <dgm:spPr/>
    </dgm:pt>
    <dgm:pt modelId="{288C0F5C-9D5F-4D3D-95EF-73334D4A713F}" type="pres">
      <dgm:prSet presAssocID="{43FB9198-17F5-4326-9436-1BB4682695E2}" presName="text7" presStyleCnt="0"/>
      <dgm:spPr/>
    </dgm:pt>
    <dgm:pt modelId="{A98A1548-54A5-4983-A89F-22818679FAAF}" type="pres">
      <dgm:prSet presAssocID="{43FB9198-17F5-4326-9436-1BB4682695E2}" presName="textRepeatNode" presStyleLbl="alignNode1" presStyleIdx="6" presStyleCnt="7">
        <dgm:presLayoutVars>
          <dgm:chMax val="0"/>
          <dgm:chPref val="0"/>
          <dgm:bulletEnabled val="1"/>
        </dgm:presLayoutVars>
      </dgm:prSet>
      <dgm:spPr/>
      <dgm:t>
        <a:bodyPr/>
        <a:lstStyle/>
        <a:p>
          <a:endParaRPr lang="en-US"/>
        </a:p>
      </dgm:t>
    </dgm:pt>
    <dgm:pt modelId="{2FF6327C-7E6B-44DE-AF12-55F695034C7C}" type="pres">
      <dgm:prSet presAssocID="{43FB9198-17F5-4326-9436-1BB4682695E2}" presName="textaccent7" presStyleCnt="0"/>
      <dgm:spPr/>
    </dgm:pt>
    <dgm:pt modelId="{EC2452C7-EFC9-4A12-94E3-DF88883456F6}" type="pres">
      <dgm:prSet presAssocID="{43FB9198-17F5-4326-9436-1BB4682695E2}" presName="accentRepeatNode" presStyleLbl="solidAlignAcc1" presStyleIdx="12" presStyleCnt="14"/>
      <dgm:spPr/>
    </dgm:pt>
    <dgm:pt modelId="{9022EC71-2353-48CD-85F7-E9A8069F8473}" type="pres">
      <dgm:prSet presAssocID="{B87EF58E-98B2-4E38-BE37-C824821956EF}" presName="image7" presStyleCnt="0"/>
      <dgm:spPr/>
    </dgm:pt>
    <dgm:pt modelId="{815446AF-9469-4C47-B7EC-46142A309D55}" type="pres">
      <dgm:prSet presAssocID="{B87EF58E-98B2-4E38-BE37-C824821956EF}" presName="imageRepeatNode" presStyleLbl="alignAcc1" presStyleIdx="6" presStyleCnt="7"/>
      <dgm:spPr/>
      <dgm:t>
        <a:bodyPr/>
        <a:lstStyle/>
        <a:p>
          <a:endParaRPr lang="en-US"/>
        </a:p>
      </dgm:t>
    </dgm:pt>
    <dgm:pt modelId="{E73DAA5B-E085-4E25-BC73-49496249F50A}" type="pres">
      <dgm:prSet presAssocID="{B87EF58E-98B2-4E38-BE37-C824821956EF}" presName="imageaccent7" presStyleCnt="0"/>
      <dgm:spPr/>
    </dgm:pt>
    <dgm:pt modelId="{B29BEF03-9632-415C-81D8-FDE9D384BBBF}" type="pres">
      <dgm:prSet presAssocID="{B87EF58E-98B2-4E38-BE37-C824821956EF}" presName="accentRepeatNode" presStyleLbl="solidAlignAcc1" presStyleIdx="13" presStyleCnt="14"/>
      <dgm:spPr/>
    </dgm:pt>
  </dgm:ptLst>
  <dgm:cxnLst>
    <dgm:cxn modelId="{E6D39AD5-643D-4C39-AD3E-9E19DBB05BE4}" type="presOf" srcId="{D436AABB-CB78-4618-BD8D-27D8887B0602}" destId="{8B2361CD-C653-48EE-AD3A-114B85ED8FF4}" srcOrd="0" destOrd="0" presId="urn:microsoft.com/office/officeart/2008/layout/HexagonCluster"/>
    <dgm:cxn modelId="{4649611C-C4ED-48B6-8240-30BD8169D3BA}" type="presOf" srcId="{9573D113-BA70-4240-A2E3-D221D7CED175}" destId="{B17A6969-AE67-42F1-8690-3543BB5BE4CE}" srcOrd="0" destOrd="0" presId="urn:microsoft.com/office/officeart/2008/layout/HexagonCluster"/>
    <dgm:cxn modelId="{FD0C63D7-CDDF-40E8-AA69-AC2F0D10CC18}" type="presOf" srcId="{823E8434-9C3B-41D8-9743-AC16AE47F395}" destId="{80DF1CD2-2864-4758-98AD-B2DC6A49CF9E}" srcOrd="0" destOrd="0" presId="urn:microsoft.com/office/officeart/2008/layout/HexagonCluster"/>
    <dgm:cxn modelId="{8C231138-EF28-48F3-BC8C-E4CF6A15F392}" type="presOf" srcId="{44F294B0-9621-4E90-9AAF-C4D72241F6FC}" destId="{A5521B68-10F3-41F2-8B21-98531A9F0FBC}" srcOrd="0" destOrd="0" presId="urn:microsoft.com/office/officeart/2008/layout/HexagonCluster"/>
    <dgm:cxn modelId="{FF50CB61-2C2C-4DD4-B599-80FB6955C0B6}" type="presOf" srcId="{43FB9198-17F5-4326-9436-1BB4682695E2}" destId="{A98A1548-54A5-4983-A89F-22818679FAAF}" srcOrd="0" destOrd="0" presId="urn:microsoft.com/office/officeart/2008/layout/HexagonCluster"/>
    <dgm:cxn modelId="{202A746A-05EE-4711-ACD9-C0F775BEE0B4}" type="presOf" srcId="{BE96F014-8D8D-4C72-82D2-06B763C21635}" destId="{4583577D-0980-4326-BCFE-FA209B1E6480}" srcOrd="0" destOrd="0" presId="urn:microsoft.com/office/officeart/2008/layout/HexagonCluster"/>
    <dgm:cxn modelId="{14600A27-1C80-4673-AE41-25EE70D49BD9}" type="presOf" srcId="{A3FF8DB5-E471-4932-9FF2-E4FCB561E24A}" destId="{1A78D3EB-B047-48CC-9904-8B10A227BCFA}" srcOrd="0" destOrd="0" presId="urn:microsoft.com/office/officeart/2008/layout/HexagonCluster"/>
    <dgm:cxn modelId="{3B66828D-3659-404F-925B-D89CDB57BB83}" type="presOf" srcId="{EA68D334-3887-489D-8DE9-6B6C7AD6B9E2}" destId="{38B56C9F-0203-446E-9D96-58F58C744953}" srcOrd="0" destOrd="0" presId="urn:microsoft.com/office/officeart/2008/layout/HexagonCluster"/>
    <dgm:cxn modelId="{25C2FE8A-36DD-400B-B121-96C508770100}" srcId="{0F904E2E-D6CB-495D-85CF-8C27AA20B9B9}" destId="{A3FF8DB5-E471-4932-9FF2-E4FCB561E24A}" srcOrd="2" destOrd="0" parTransId="{62FCA4AF-8DB2-4F68-85DC-FD62AA6AD8CA}" sibTransId="{D436AABB-CB78-4618-BD8D-27D8887B0602}"/>
    <dgm:cxn modelId="{C4F46AFA-7015-4B0B-9169-D045A9DCA7D6}" type="presOf" srcId="{5E1F8B66-2121-48E1-91B6-7ABA321E7F55}" destId="{47DB79BD-47C0-428E-9F15-2901DF77364A}" srcOrd="0" destOrd="0" presId="urn:microsoft.com/office/officeart/2008/layout/HexagonCluster"/>
    <dgm:cxn modelId="{31E352D5-3BBF-48B9-AF22-2A67D70D4583}" srcId="{0F904E2E-D6CB-495D-85CF-8C27AA20B9B9}" destId="{823E8434-9C3B-41D8-9743-AC16AE47F395}" srcOrd="5" destOrd="0" parTransId="{986E9AA4-0BD4-458D-8CE5-42CD21F0A7B1}" sibTransId="{6EEA111B-CFA3-4011-A683-2419334CE532}"/>
    <dgm:cxn modelId="{223E0857-23A4-47A7-A94C-4F46E193AE80}" type="presOf" srcId="{6EEA111B-CFA3-4011-A683-2419334CE532}" destId="{53482229-A6CD-415F-896C-2DDB7DC453F5}" srcOrd="0" destOrd="0" presId="urn:microsoft.com/office/officeart/2008/layout/HexagonCluster"/>
    <dgm:cxn modelId="{B4928CC5-7D8A-4D1C-AC60-57FC42A07359}" srcId="{0F904E2E-D6CB-495D-85CF-8C27AA20B9B9}" destId="{BE96F014-8D8D-4C72-82D2-06B763C21635}" srcOrd="0" destOrd="0" parTransId="{E4B98586-D02F-4020-A3E4-AD9F61ABD4CE}" sibTransId="{2484F84A-9FA8-42D3-952E-60D12BA7A26B}"/>
    <dgm:cxn modelId="{3D021AB9-6C2D-47F6-B0B0-6E42659A244F}" type="presOf" srcId="{B87EF58E-98B2-4E38-BE37-C824821956EF}" destId="{815446AF-9469-4C47-B7EC-46142A309D55}" srcOrd="0" destOrd="0" presId="urn:microsoft.com/office/officeart/2008/layout/HexagonCluster"/>
    <dgm:cxn modelId="{79E2DA2B-8A7F-44DA-9420-1CC1F090CFC9}" srcId="{0F904E2E-D6CB-495D-85CF-8C27AA20B9B9}" destId="{6F93134A-92B9-4776-ADB7-0B1AA47B0274}" srcOrd="1" destOrd="0" parTransId="{1EE97667-CC81-455F-A6DB-76F50B68E1F1}" sibTransId="{5E1F8B66-2121-48E1-91B6-7ABA321E7F55}"/>
    <dgm:cxn modelId="{E354DBBC-0B50-4D6F-9CCE-D391CB4EF2C1}" srcId="{0F904E2E-D6CB-495D-85CF-8C27AA20B9B9}" destId="{43FB9198-17F5-4326-9436-1BB4682695E2}" srcOrd="6" destOrd="0" parTransId="{F7B4659F-8ACF-46AD-8344-FCD0020C0989}" sibTransId="{B87EF58E-98B2-4E38-BE37-C824821956EF}"/>
    <dgm:cxn modelId="{893572D7-2473-4953-8131-CBE35CB8881E}" srcId="{0F904E2E-D6CB-495D-85CF-8C27AA20B9B9}" destId="{BF90DECA-4B04-470F-A8DC-6A0F60F7977E}" srcOrd="3" destOrd="0" parTransId="{A0BD09BD-FE2B-4A53-8CC3-99A564AB3591}" sibTransId="{9573D113-BA70-4240-A2E3-D221D7CED175}"/>
    <dgm:cxn modelId="{33FF9FCA-2085-4CDE-8C2F-19EFE415F909}" type="presOf" srcId="{6F93134A-92B9-4776-ADB7-0B1AA47B0274}" destId="{E6F5BEFD-1E28-4CCF-A568-05179100FDC8}" srcOrd="0" destOrd="0" presId="urn:microsoft.com/office/officeart/2008/layout/HexagonCluster"/>
    <dgm:cxn modelId="{FEEEF9D3-8F53-4C23-8412-CF432C22124D}" type="presOf" srcId="{2484F84A-9FA8-42D3-952E-60D12BA7A26B}" destId="{6E9D702C-7B8C-4484-A854-DF23CC7169A4}" srcOrd="0" destOrd="0" presId="urn:microsoft.com/office/officeart/2008/layout/HexagonCluster"/>
    <dgm:cxn modelId="{4EEDEDF5-F4E8-4110-9BC6-6322018A0F28}" type="presOf" srcId="{BF90DECA-4B04-470F-A8DC-6A0F60F7977E}" destId="{3763453D-37A6-4CD9-BABF-96C568E4D578}" srcOrd="0" destOrd="0" presId="urn:microsoft.com/office/officeart/2008/layout/HexagonCluster"/>
    <dgm:cxn modelId="{E6D1AD47-6F25-48EE-8535-E97C89DE0918}" type="presOf" srcId="{0F904E2E-D6CB-495D-85CF-8C27AA20B9B9}" destId="{8496E25A-DEAD-49E4-8691-698CF922314B}" srcOrd="0" destOrd="0" presId="urn:microsoft.com/office/officeart/2008/layout/HexagonCluster"/>
    <dgm:cxn modelId="{A821E631-BC59-4384-8E79-2416DBC53277}" srcId="{0F904E2E-D6CB-495D-85CF-8C27AA20B9B9}" destId="{44F294B0-9621-4E90-9AAF-C4D72241F6FC}" srcOrd="4" destOrd="0" parTransId="{476AE98E-651A-496B-A25E-79C054BBEE50}" sibTransId="{EA68D334-3887-489D-8DE9-6B6C7AD6B9E2}"/>
    <dgm:cxn modelId="{C3FC041E-D303-487C-857F-AB34E3368306}" type="presParOf" srcId="{8496E25A-DEAD-49E4-8691-698CF922314B}" destId="{9574F042-9EC0-4656-9E8F-80FF706955A4}" srcOrd="0" destOrd="0" presId="urn:microsoft.com/office/officeart/2008/layout/HexagonCluster"/>
    <dgm:cxn modelId="{ECC5F34A-37C9-4771-A473-F96FA9D74C89}" type="presParOf" srcId="{9574F042-9EC0-4656-9E8F-80FF706955A4}" destId="{4583577D-0980-4326-BCFE-FA209B1E6480}" srcOrd="0" destOrd="0" presId="urn:microsoft.com/office/officeart/2008/layout/HexagonCluster"/>
    <dgm:cxn modelId="{0916AC11-D3F6-460E-A046-6E27569D11B0}" type="presParOf" srcId="{8496E25A-DEAD-49E4-8691-698CF922314B}" destId="{7A83FBA2-D198-4AC8-AA5B-EB31E62ED912}" srcOrd="1" destOrd="0" presId="urn:microsoft.com/office/officeart/2008/layout/HexagonCluster"/>
    <dgm:cxn modelId="{E03BE737-AC83-47D2-BADA-1B81D16F4674}" type="presParOf" srcId="{7A83FBA2-D198-4AC8-AA5B-EB31E62ED912}" destId="{4911BAF2-F53C-4BD3-A174-0DF001B34AB5}" srcOrd="0" destOrd="0" presId="urn:microsoft.com/office/officeart/2008/layout/HexagonCluster"/>
    <dgm:cxn modelId="{FC192877-809C-4CB0-B21C-B6F893330472}" type="presParOf" srcId="{8496E25A-DEAD-49E4-8691-698CF922314B}" destId="{B59840C2-40B8-4E94-BDBA-354E17BA10B6}" srcOrd="2" destOrd="0" presId="urn:microsoft.com/office/officeart/2008/layout/HexagonCluster"/>
    <dgm:cxn modelId="{A8C308FA-AF06-4D1C-BF02-E3EBE6700EC6}" type="presParOf" srcId="{B59840C2-40B8-4E94-BDBA-354E17BA10B6}" destId="{6E9D702C-7B8C-4484-A854-DF23CC7169A4}" srcOrd="0" destOrd="0" presId="urn:microsoft.com/office/officeart/2008/layout/HexagonCluster"/>
    <dgm:cxn modelId="{7ED4EB54-311B-4372-88C9-A82227B6491C}" type="presParOf" srcId="{8496E25A-DEAD-49E4-8691-698CF922314B}" destId="{45623FD8-6373-4666-9C65-B5B0B84AD3C0}" srcOrd="3" destOrd="0" presId="urn:microsoft.com/office/officeart/2008/layout/HexagonCluster"/>
    <dgm:cxn modelId="{4E4326A6-1E39-4B37-9FC4-C0AFF98455F5}" type="presParOf" srcId="{45623FD8-6373-4666-9C65-B5B0B84AD3C0}" destId="{F680323F-A678-49E5-B1F1-788E038E5683}" srcOrd="0" destOrd="0" presId="urn:microsoft.com/office/officeart/2008/layout/HexagonCluster"/>
    <dgm:cxn modelId="{75BA4AFC-B7D5-4901-9DA8-311882E3B7A8}" type="presParOf" srcId="{8496E25A-DEAD-49E4-8691-698CF922314B}" destId="{61F0840A-5973-4368-8BAE-364BA09C1D9F}" srcOrd="4" destOrd="0" presId="urn:microsoft.com/office/officeart/2008/layout/HexagonCluster"/>
    <dgm:cxn modelId="{44C0463D-1B83-4029-8D0A-745F1A6928C8}" type="presParOf" srcId="{61F0840A-5973-4368-8BAE-364BA09C1D9F}" destId="{E6F5BEFD-1E28-4CCF-A568-05179100FDC8}" srcOrd="0" destOrd="0" presId="urn:microsoft.com/office/officeart/2008/layout/HexagonCluster"/>
    <dgm:cxn modelId="{B8125562-4878-4A7B-B468-D3D1C38138AD}" type="presParOf" srcId="{8496E25A-DEAD-49E4-8691-698CF922314B}" destId="{332412AC-71A1-42EA-B380-5374A06B023F}" srcOrd="5" destOrd="0" presId="urn:microsoft.com/office/officeart/2008/layout/HexagonCluster"/>
    <dgm:cxn modelId="{4850638B-68EF-49E9-A6C3-1658E3C98202}" type="presParOf" srcId="{332412AC-71A1-42EA-B380-5374A06B023F}" destId="{2908C30D-9AEB-40D7-B499-101FBEB21080}" srcOrd="0" destOrd="0" presId="urn:microsoft.com/office/officeart/2008/layout/HexagonCluster"/>
    <dgm:cxn modelId="{4CEAA13F-4810-44F1-8633-BDB458423EE3}" type="presParOf" srcId="{8496E25A-DEAD-49E4-8691-698CF922314B}" destId="{D2E0BA1B-8E5A-451F-9878-CD80A93FC5C4}" srcOrd="6" destOrd="0" presId="urn:microsoft.com/office/officeart/2008/layout/HexagonCluster"/>
    <dgm:cxn modelId="{A0BB8B9D-A7EB-47CA-97F5-49A18EBAB691}" type="presParOf" srcId="{D2E0BA1B-8E5A-451F-9878-CD80A93FC5C4}" destId="{47DB79BD-47C0-428E-9F15-2901DF77364A}" srcOrd="0" destOrd="0" presId="urn:microsoft.com/office/officeart/2008/layout/HexagonCluster"/>
    <dgm:cxn modelId="{3D3E529E-2B42-45C5-A01E-BEE27A254DC3}" type="presParOf" srcId="{8496E25A-DEAD-49E4-8691-698CF922314B}" destId="{DE2FEDB6-9B13-4B5B-8A03-6059F8A74CBB}" srcOrd="7" destOrd="0" presId="urn:microsoft.com/office/officeart/2008/layout/HexagonCluster"/>
    <dgm:cxn modelId="{F28CCC35-A39C-42D9-9E00-6579F023A552}" type="presParOf" srcId="{DE2FEDB6-9B13-4B5B-8A03-6059F8A74CBB}" destId="{C3AAB342-CBEF-4202-8DD4-35D1853B1A15}" srcOrd="0" destOrd="0" presId="urn:microsoft.com/office/officeart/2008/layout/HexagonCluster"/>
    <dgm:cxn modelId="{92D55DB8-39FC-4251-9C64-A687693CAB16}" type="presParOf" srcId="{8496E25A-DEAD-49E4-8691-698CF922314B}" destId="{D72C5B11-BD34-40C0-B13B-C8A3A0AD83CC}" srcOrd="8" destOrd="0" presId="urn:microsoft.com/office/officeart/2008/layout/HexagonCluster"/>
    <dgm:cxn modelId="{FC3DAE21-2181-4CD0-B49D-03ED9BC06B4C}" type="presParOf" srcId="{D72C5B11-BD34-40C0-B13B-C8A3A0AD83CC}" destId="{1A78D3EB-B047-48CC-9904-8B10A227BCFA}" srcOrd="0" destOrd="0" presId="urn:microsoft.com/office/officeart/2008/layout/HexagonCluster"/>
    <dgm:cxn modelId="{A06CC8BD-9F92-4CB4-8C8C-B6ADB78883B6}" type="presParOf" srcId="{8496E25A-DEAD-49E4-8691-698CF922314B}" destId="{E37B8598-7B09-4950-B90B-917958451A0C}" srcOrd="9" destOrd="0" presId="urn:microsoft.com/office/officeart/2008/layout/HexagonCluster"/>
    <dgm:cxn modelId="{20629922-C509-4BAC-AFE3-484D4512E3AA}" type="presParOf" srcId="{E37B8598-7B09-4950-B90B-917958451A0C}" destId="{80C7381F-4CCA-4377-BB3E-CD926EF6508A}" srcOrd="0" destOrd="0" presId="urn:microsoft.com/office/officeart/2008/layout/HexagonCluster"/>
    <dgm:cxn modelId="{4DB1BC45-CA18-4330-B6CB-5FC401B0C657}" type="presParOf" srcId="{8496E25A-DEAD-49E4-8691-698CF922314B}" destId="{8EAC1D9C-DF29-438E-AB00-C896B943FB54}" srcOrd="10" destOrd="0" presId="urn:microsoft.com/office/officeart/2008/layout/HexagonCluster"/>
    <dgm:cxn modelId="{7888F465-16CC-491F-92A1-FA21993252C4}" type="presParOf" srcId="{8EAC1D9C-DF29-438E-AB00-C896B943FB54}" destId="{8B2361CD-C653-48EE-AD3A-114B85ED8FF4}" srcOrd="0" destOrd="0" presId="urn:microsoft.com/office/officeart/2008/layout/HexagonCluster"/>
    <dgm:cxn modelId="{3BEEFE91-D55A-4BD2-AF3B-28D5AE95AF93}" type="presParOf" srcId="{8496E25A-DEAD-49E4-8691-698CF922314B}" destId="{34486122-F2F1-4871-9EEE-6AA911272D4E}" srcOrd="11" destOrd="0" presId="urn:microsoft.com/office/officeart/2008/layout/HexagonCluster"/>
    <dgm:cxn modelId="{9036010F-8796-4F3A-AAB1-A817B33E7A45}" type="presParOf" srcId="{34486122-F2F1-4871-9EEE-6AA911272D4E}" destId="{0727892F-88F1-4E34-ADFD-1D94FD3A004D}" srcOrd="0" destOrd="0" presId="urn:microsoft.com/office/officeart/2008/layout/HexagonCluster"/>
    <dgm:cxn modelId="{3E270A21-D750-4A12-A4A0-F3CA47AA4EFF}" type="presParOf" srcId="{8496E25A-DEAD-49E4-8691-698CF922314B}" destId="{83A1BDA2-E814-40DC-802E-D58FCA843CFE}" srcOrd="12" destOrd="0" presId="urn:microsoft.com/office/officeart/2008/layout/HexagonCluster"/>
    <dgm:cxn modelId="{1B657566-B45A-4013-B3D9-F8C6643B814B}" type="presParOf" srcId="{83A1BDA2-E814-40DC-802E-D58FCA843CFE}" destId="{3763453D-37A6-4CD9-BABF-96C568E4D578}" srcOrd="0" destOrd="0" presId="urn:microsoft.com/office/officeart/2008/layout/HexagonCluster"/>
    <dgm:cxn modelId="{CE096ACB-CCF3-45E6-952D-491000FF5EEE}" type="presParOf" srcId="{8496E25A-DEAD-49E4-8691-698CF922314B}" destId="{714AF732-BC04-47D4-AA7C-097C434C64D3}" srcOrd="13" destOrd="0" presId="urn:microsoft.com/office/officeart/2008/layout/HexagonCluster"/>
    <dgm:cxn modelId="{5364CCF9-F0A5-47E0-B0F8-81E82EAF864E}" type="presParOf" srcId="{714AF732-BC04-47D4-AA7C-097C434C64D3}" destId="{53BE32CD-1F89-45B0-B2C7-E3B135908048}" srcOrd="0" destOrd="0" presId="urn:microsoft.com/office/officeart/2008/layout/HexagonCluster"/>
    <dgm:cxn modelId="{FEC66A15-149A-4E42-83A9-6A160E9B49BC}" type="presParOf" srcId="{8496E25A-DEAD-49E4-8691-698CF922314B}" destId="{F74DF432-9669-4558-A207-60D0E33A1AF8}" srcOrd="14" destOrd="0" presId="urn:microsoft.com/office/officeart/2008/layout/HexagonCluster"/>
    <dgm:cxn modelId="{7BACA6E9-E997-456C-8185-B6C07BD6C87D}" type="presParOf" srcId="{F74DF432-9669-4558-A207-60D0E33A1AF8}" destId="{B17A6969-AE67-42F1-8690-3543BB5BE4CE}" srcOrd="0" destOrd="0" presId="urn:microsoft.com/office/officeart/2008/layout/HexagonCluster"/>
    <dgm:cxn modelId="{17289B2C-3A08-4459-8DE7-5B0C5A6C0575}" type="presParOf" srcId="{8496E25A-DEAD-49E4-8691-698CF922314B}" destId="{935693C2-C1B0-4B1A-8542-0F5F0293326A}" srcOrd="15" destOrd="0" presId="urn:microsoft.com/office/officeart/2008/layout/HexagonCluster"/>
    <dgm:cxn modelId="{749D8C65-5264-4E0A-A7A2-1D9A607E1B90}" type="presParOf" srcId="{935693C2-C1B0-4B1A-8542-0F5F0293326A}" destId="{AEA1113A-CD08-4F8F-9739-680C02606619}" srcOrd="0" destOrd="0" presId="urn:microsoft.com/office/officeart/2008/layout/HexagonCluster"/>
    <dgm:cxn modelId="{E8BABA30-6E55-47AC-A002-4BA187ECC184}" type="presParOf" srcId="{8496E25A-DEAD-49E4-8691-698CF922314B}" destId="{4A327FE8-57AC-459F-8794-AA96B251D2F5}" srcOrd="16" destOrd="0" presId="urn:microsoft.com/office/officeart/2008/layout/HexagonCluster"/>
    <dgm:cxn modelId="{C6D476AB-A4AC-46ED-A549-EE62C1C2E89B}" type="presParOf" srcId="{4A327FE8-57AC-459F-8794-AA96B251D2F5}" destId="{A5521B68-10F3-41F2-8B21-98531A9F0FBC}" srcOrd="0" destOrd="0" presId="urn:microsoft.com/office/officeart/2008/layout/HexagonCluster"/>
    <dgm:cxn modelId="{9C9B2431-EC5F-4086-9C40-CFD0CCF3684B}" type="presParOf" srcId="{8496E25A-DEAD-49E4-8691-698CF922314B}" destId="{3F333EE3-9870-4E74-BB4A-0383B2666BD6}" srcOrd="17" destOrd="0" presId="urn:microsoft.com/office/officeart/2008/layout/HexagonCluster"/>
    <dgm:cxn modelId="{F84749B8-F11F-4BA1-97A4-B68D91A28355}" type="presParOf" srcId="{3F333EE3-9870-4E74-BB4A-0383B2666BD6}" destId="{3C4F5569-1888-4456-8A53-A6666485D4C8}" srcOrd="0" destOrd="0" presId="urn:microsoft.com/office/officeart/2008/layout/HexagonCluster"/>
    <dgm:cxn modelId="{2D1D5351-68D8-491E-BABC-407204406C2D}" type="presParOf" srcId="{8496E25A-DEAD-49E4-8691-698CF922314B}" destId="{C89A11F5-38E9-498E-9B92-F1C14E1F3475}" srcOrd="18" destOrd="0" presId="urn:microsoft.com/office/officeart/2008/layout/HexagonCluster"/>
    <dgm:cxn modelId="{2B8ACE44-1E4D-4AAB-ACAA-DEB4DF78F489}" type="presParOf" srcId="{C89A11F5-38E9-498E-9B92-F1C14E1F3475}" destId="{38B56C9F-0203-446E-9D96-58F58C744953}" srcOrd="0" destOrd="0" presId="urn:microsoft.com/office/officeart/2008/layout/HexagonCluster"/>
    <dgm:cxn modelId="{6E1931EE-CC3F-4288-BF75-C203F892ACA2}" type="presParOf" srcId="{8496E25A-DEAD-49E4-8691-698CF922314B}" destId="{01DFBB45-E649-471B-A95B-E8CF31588EF4}" srcOrd="19" destOrd="0" presId="urn:microsoft.com/office/officeart/2008/layout/HexagonCluster"/>
    <dgm:cxn modelId="{1A681832-1BEF-4333-B95E-80582E852DF9}" type="presParOf" srcId="{01DFBB45-E649-471B-A95B-E8CF31588EF4}" destId="{B9AA4B35-FA96-4AC3-8AFA-A14C7B62A5B7}" srcOrd="0" destOrd="0" presId="urn:microsoft.com/office/officeart/2008/layout/HexagonCluster"/>
    <dgm:cxn modelId="{6FDAACDE-C5B4-4E2B-A799-590E37B7398B}" type="presParOf" srcId="{8496E25A-DEAD-49E4-8691-698CF922314B}" destId="{A0B41053-B249-40F5-AED0-3D9B22BB57B4}" srcOrd="20" destOrd="0" presId="urn:microsoft.com/office/officeart/2008/layout/HexagonCluster"/>
    <dgm:cxn modelId="{4D0BBFFE-A16E-41E8-931D-24D4D07BE13C}" type="presParOf" srcId="{A0B41053-B249-40F5-AED0-3D9B22BB57B4}" destId="{80DF1CD2-2864-4758-98AD-B2DC6A49CF9E}" srcOrd="0" destOrd="0" presId="urn:microsoft.com/office/officeart/2008/layout/HexagonCluster"/>
    <dgm:cxn modelId="{5A733A70-14CA-4A06-B614-1F8BBF98F601}" type="presParOf" srcId="{8496E25A-DEAD-49E4-8691-698CF922314B}" destId="{611A7DC5-8252-436E-8FDB-76B895731F2F}" srcOrd="21" destOrd="0" presId="urn:microsoft.com/office/officeart/2008/layout/HexagonCluster"/>
    <dgm:cxn modelId="{2D002FC9-704E-4EE4-BFB4-66DB8FC4A3B4}" type="presParOf" srcId="{611A7DC5-8252-436E-8FDB-76B895731F2F}" destId="{40FDE872-9ED7-45F1-8353-EFA75FD30055}" srcOrd="0" destOrd="0" presId="urn:microsoft.com/office/officeart/2008/layout/HexagonCluster"/>
    <dgm:cxn modelId="{23564E46-0D23-45F0-967A-89892FF302CB}" type="presParOf" srcId="{8496E25A-DEAD-49E4-8691-698CF922314B}" destId="{8A65EA37-B3FE-4ED7-81C6-707F3D22EA3E}" srcOrd="22" destOrd="0" presId="urn:microsoft.com/office/officeart/2008/layout/HexagonCluster"/>
    <dgm:cxn modelId="{91E611B4-E639-423F-AA94-7728B9B9D5F3}" type="presParOf" srcId="{8A65EA37-B3FE-4ED7-81C6-707F3D22EA3E}" destId="{53482229-A6CD-415F-896C-2DDB7DC453F5}" srcOrd="0" destOrd="0" presId="urn:microsoft.com/office/officeart/2008/layout/HexagonCluster"/>
    <dgm:cxn modelId="{B2CF360C-4B91-48C7-AB5A-17A22E4C4952}" type="presParOf" srcId="{8496E25A-DEAD-49E4-8691-698CF922314B}" destId="{C6C3F8BE-5E2B-4634-8560-30D4C932BDC3}" srcOrd="23" destOrd="0" presId="urn:microsoft.com/office/officeart/2008/layout/HexagonCluster"/>
    <dgm:cxn modelId="{60002726-CC33-4C84-93E6-791305385461}" type="presParOf" srcId="{C6C3F8BE-5E2B-4634-8560-30D4C932BDC3}" destId="{58B68355-684D-4908-9CCE-E90D942E53D2}" srcOrd="0" destOrd="0" presId="urn:microsoft.com/office/officeart/2008/layout/HexagonCluster"/>
    <dgm:cxn modelId="{A9D43F9A-236A-4129-8846-7543516602C5}" type="presParOf" srcId="{8496E25A-DEAD-49E4-8691-698CF922314B}" destId="{288C0F5C-9D5F-4D3D-95EF-73334D4A713F}" srcOrd="24" destOrd="0" presId="urn:microsoft.com/office/officeart/2008/layout/HexagonCluster"/>
    <dgm:cxn modelId="{DDDEFFF6-690E-434D-A217-CBA4B1FCE51F}" type="presParOf" srcId="{288C0F5C-9D5F-4D3D-95EF-73334D4A713F}" destId="{A98A1548-54A5-4983-A89F-22818679FAAF}" srcOrd="0" destOrd="0" presId="urn:microsoft.com/office/officeart/2008/layout/HexagonCluster"/>
    <dgm:cxn modelId="{5C2125C6-EB20-4624-AEE2-92AD4CD992D4}" type="presParOf" srcId="{8496E25A-DEAD-49E4-8691-698CF922314B}" destId="{2FF6327C-7E6B-44DE-AF12-55F695034C7C}" srcOrd="25" destOrd="0" presId="urn:microsoft.com/office/officeart/2008/layout/HexagonCluster"/>
    <dgm:cxn modelId="{F2774AF6-0E43-42BC-B7AE-9FA98A8D0472}" type="presParOf" srcId="{2FF6327C-7E6B-44DE-AF12-55F695034C7C}" destId="{EC2452C7-EFC9-4A12-94E3-DF88883456F6}" srcOrd="0" destOrd="0" presId="urn:microsoft.com/office/officeart/2008/layout/HexagonCluster"/>
    <dgm:cxn modelId="{5A7C31E6-EBB8-4B62-8BBD-6FEA2FAD3309}" type="presParOf" srcId="{8496E25A-DEAD-49E4-8691-698CF922314B}" destId="{9022EC71-2353-48CD-85F7-E9A8069F8473}" srcOrd="26" destOrd="0" presId="urn:microsoft.com/office/officeart/2008/layout/HexagonCluster"/>
    <dgm:cxn modelId="{3B74129D-2921-4536-A9D9-1404BBB13934}" type="presParOf" srcId="{9022EC71-2353-48CD-85F7-E9A8069F8473}" destId="{815446AF-9469-4C47-B7EC-46142A309D55}" srcOrd="0" destOrd="0" presId="urn:microsoft.com/office/officeart/2008/layout/HexagonCluster"/>
    <dgm:cxn modelId="{EEA8D62F-1E24-4E54-8EF4-28A5672E42CE}" type="presParOf" srcId="{8496E25A-DEAD-49E4-8691-698CF922314B}" destId="{E73DAA5B-E085-4E25-BC73-49496249F50A}" srcOrd="27" destOrd="0" presId="urn:microsoft.com/office/officeart/2008/layout/HexagonCluster"/>
    <dgm:cxn modelId="{341AA15D-94DB-432B-B1D8-64ED191C6BEA}" type="presParOf" srcId="{E73DAA5B-E085-4E25-BC73-49496249F50A}" destId="{B29BEF03-9632-415C-81D8-FDE9D384BBBF}" srcOrd="0" destOrd="0" presId="urn:microsoft.com/office/officeart/2008/layout/Hexagon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E1C706-60B4-4A21-9AAE-A51CD3BCBD9E}" type="doc">
      <dgm:prSet loTypeId="urn:microsoft.com/office/officeart/2005/8/layout/hProcess9" loCatId="process" qsTypeId="urn:microsoft.com/office/officeart/2005/8/quickstyle/simple1" qsCatId="simple" csTypeId="urn:microsoft.com/office/officeart/2005/8/colors/accent1_2" csCatId="accent1" phldr="1"/>
      <dgm:spPr/>
    </dgm:pt>
    <dgm:pt modelId="{1E6E83EC-9B0C-4418-9A47-B12BFDC5F258}">
      <dgm:prSet phldrT="[Text]"/>
      <dgm:spPr>
        <a:solidFill>
          <a:schemeClr val="accent2"/>
        </a:solidFill>
      </dgm:spPr>
      <dgm:t>
        <a:bodyPr/>
        <a:lstStyle/>
        <a:p>
          <a:r>
            <a:rPr lang="en-US" dirty="0" smtClean="0"/>
            <a:t>Introduction </a:t>
          </a:r>
          <a:r>
            <a:rPr lang="en-US" dirty="0"/>
            <a:t>&amp; Community Profile</a:t>
          </a:r>
        </a:p>
      </dgm:t>
    </dgm:pt>
    <dgm:pt modelId="{77C954FC-23A3-4A8C-9752-C5BB5AF6C41F}" type="parTrans" cxnId="{107BCAB7-5D23-46C5-99C4-A7BA28DF3AE2}">
      <dgm:prSet/>
      <dgm:spPr/>
      <dgm:t>
        <a:bodyPr/>
        <a:lstStyle/>
        <a:p>
          <a:endParaRPr lang="en-US"/>
        </a:p>
      </dgm:t>
    </dgm:pt>
    <dgm:pt modelId="{C49149EF-7508-4CEB-AA97-2F2E6797EE7D}" type="sibTrans" cxnId="{107BCAB7-5D23-46C5-99C4-A7BA28DF3AE2}">
      <dgm:prSet/>
      <dgm:spPr/>
      <dgm:t>
        <a:bodyPr/>
        <a:lstStyle/>
        <a:p>
          <a:endParaRPr lang="en-US"/>
        </a:p>
      </dgm:t>
    </dgm:pt>
    <dgm:pt modelId="{3B8F8EBB-8481-4DB1-A1DB-4AF1F3785BFE}">
      <dgm:prSet phldrT="[Text]"/>
      <dgm:spPr>
        <a:solidFill>
          <a:schemeClr val="accent2"/>
        </a:solidFill>
      </dgm:spPr>
      <dgm:t>
        <a:bodyPr/>
        <a:lstStyle/>
        <a:p>
          <a:r>
            <a:rPr lang="en-US" dirty="0"/>
            <a:t>Community Vision &amp; Goals</a:t>
          </a:r>
        </a:p>
      </dgm:t>
    </dgm:pt>
    <dgm:pt modelId="{E79D731F-2C42-4B4B-9B8E-48C08B457E6C}" type="parTrans" cxnId="{F1C3BD76-EC31-4390-A600-BF4E0EBCA520}">
      <dgm:prSet/>
      <dgm:spPr/>
      <dgm:t>
        <a:bodyPr/>
        <a:lstStyle/>
        <a:p>
          <a:endParaRPr lang="en-US"/>
        </a:p>
      </dgm:t>
    </dgm:pt>
    <dgm:pt modelId="{1226E0AC-853A-44FA-A47C-C7B746FF8AD0}" type="sibTrans" cxnId="{F1C3BD76-EC31-4390-A600-BF4E0EBCA520}">
      <dgm:prSet/>
      <dgm:spPr/>
      <dgm:t>
        <a:bodyPr/>
        <a:lstStyle/>
        <a:p>
          <a:endParaRPr lang="en-US"/>
        </a:p>
      </dgm:t>
    </dgm:pt>
    <dgm:pt modelId="{0C4ED166-257E-4355-8501-013C10404D36}">
      <dgm:prSet phldrT="[Text]"/>
      <dgm:spPr>
        <a:solidFill>
          <a:schemeClr val="accent2"/>
        </a:solidFill>
      </dgm:spPr>
      <dgm:t>
        <a:bodyPr/>
        <a:lstStyle/>
        <a:p>
          <a:r>
            <a:rPr lang="en-US" dirty="0"/>
            <a:t>Implementation Strategy</a:t>
          </a:r>
        </a:p>
      </dgm:t>
    </dgm:pt>
    <dgm:pt modelId="{675A1BE6-A08D-43E7-AE8E-FE261B663E20}" type="parTrans" cxnId="{ACA062F1-4F3B-466A-9A8F-3550292C8D30}">
      <dgm:prSet/>
      <dgm:spPr/>
      <dgm:t>
        <a:bodyPr/>
        <a:lstStyle/>
        <a:p>
          <a:endParaRPr lang="en-US"/>
        </a:p>
      </dgm:t>
    </dgm:pt>
    <dgm:pt modelId="{6DC084AD-51E7-42DE-8766-BCB14C757098}" type="sibTrans" cxnId="{ACA062F1-4F3B-466A-9A8F-3550292C8D30}">
      <dgm:prSet/>
      <dgm:spPr/>
      <dgm:t>
        <a:bodyPr/>
        <a:lstStyle/>
        <a:p>
          <a:endParaRPr lang="en-US"/>
        </a:p>
      </dgm:t>
    </dgm:pt>
    <dgm:pt modelId="{B1E2A8BA-1BAB-44FA-84BD-F8CBD404FCB8}">
      <dgm:prSet phldrT="[Text]"/>
      <dgm:spPr>
        <a:solidFill>
          <a:schemeClr val="accent2"/>
        </a:solidFill>
      </dgm:spPr>
      <dgm:t>
        <a:bodyPr/>
        <a:lstStyle/>
        <a:p>
          <a:r>
            <a:rPr lang="en-US" dirty="0" smtClean="0"/>
            <a:t>Objectives &amp; Projects</a:t>
          </a:r>
          <a:endParaRPr lang="en-US" dirty="0"/>
        </a:p>
      </dgm:t>
    </dgm:pt>
    <dgm:pt modelId="{ECF6577C-8804-4543-9CD7-1E916E2EAE27}" type="parTrans" cxnId="{81E2E5EF-9BFC-424A-8C57-A8316B078255}">
      <dgm:prSet/>
      <dgm:spPr/>
      <dgm:t>
        <a:bodyPr/>
        <a:lstStyle/>
        <a:p>
          <a:endParaRPr lang="en-US"/>
        </a:p>
      </dgm:t>
    </dgm:pt>
    <dgm:pt modelId="{6D042FD5-BF3D-4E19-992F-5FA2E58243E6}" type="sibTrans" cxnId="{81E2E5EF-9BFC-424A-8C57-A8316B078255}">
      <dgm:prSet/>
      <dgm:spPr/>
      <dgm:t>
        <a:bodyPr/>
        <a:lstStyle/>
        <a:p>
          <a:endParaRPr lang="en-US"/>
        </a:p>
      </dgm:t>
    </dgm:pt>
    <dgm:pt modelId="{FA201638-EA12-48F7-AA7A-115223DC18FB}" type="pres">
      <dgm:prSet presAssocID="{89E1C706-60B4-4A21-9AAE-A51CD3BCBD9E}" presName="CompostProcess" presStyleCnt="0">
        <dgm:presLayoutVars>
          <dgm:dir/>
          <dgm:resizeHandles val="exact"/>
        </dgm:presLayoutVars>
      </dgm:prSet>
      <dgm:spPr/>
    </dgm:pt>
    <dgm:pt modelId="{3849EA25-D35F-408D-9BCA-4E52F16F2768}" type="pres">
      <dgm:prSet presAssocID="{89E1C706-60B4-4A21-9AAE-A51CD3BCBD9E}" presName="arrow" presStyleLbl="bgShp" presStyleIdx="0" presStyleCnt="1"/>
      <dgm:spPr/>
    </dgm:pt>
    <dgm:pt modelId="{1DACA08F-7D75-4571-B7E8-952E7862F913}" type="pres">
      <dgm:prSet presAssocID="{89E1C706-60B4-4A21-9AAE-A51CD3BCBD9E}" presName="linearProcess" presStyleCnt="0"/>
      <dgm:spPr/>
    </dgm:pt>
    <dgm:pt modelId="{DE8249F6-A469-4398-B10A-181470B444C4}" type="pres">
      <dgm:prSet presAssocID="{1E6E83EC-9B0C-4418-9A47-B12BFDC5F258}" presName="textNode" presStyleLbl="node1" presStyleIdx="0" presStyleCnt="4">
        <dgm:presLayoutVars>
          <dgm:bulletEnabled val="1"/>
        </dgm:presLayoutVars>
      </dgm:prSet>
      <dgm:spPr/>
      <dgm:t>
        <a:bodyPr/>
        <a:lstStyle/>
        <a:p>
          <a:endParaRPr lang="en-US"/>
        </a:p>
      </dgm:t>
    </dgm:pt>
    <dgm:pt modelId="{D53088EE-72E6-4FC2-A6EF-82D41C2158C2}" type="pres">
      <dgm:prSet presAssocID="{C49149EF-7508-4CEB-AA97-2F2E6797EE7D}" presName="sibTrans" presStyleCnt="0"/>
      <dgm:spPr/>
    </dgm:pt>
    <dgm:pt modelId="{C95D9797-B775-4838-B459-E2D53BF992F3}" type="pres">
      <dgm:prSet presAssocID="{3B8F8EBB-8481-4DB1-A1DB-4AF1F3785BFE}" presName="textNode" presStyleLbl="node1" presStyleIdx="1" presStyleCnt="4">
        <dgm:presLayoutVars>
          <dgm:bulletEnabled val="1"/>
        </dgm:presLayoutVars>
      </dgm:prSet>
      <dgm:spPr/>
      <dgm:t>
        <a:bodyPr/>
        <a:lstStyle/>
        <a:p>
          <a:endParaRPr lang="en-US"/>
        </a:p>
      </dgm:t>
    </dgm:pt>
    <dgm:pt modelId="{6691F161-347F-4564-ACC5-A658F0E2B083}" type="pres">
      <dgm:prSet presAssocID="{1226E0AC-853A-44FA-A47C-C7B746FF8AD0}" presName="sibTrans" presStyleCnt="0"/>
      <dgm:spPr/>
    </dgm:pt>
    <dgm:pt modelId="{AE92827C-E1EC-433A-8F7E-93A1C07F9E72}" type="pres">
      <dgm:prSet presAssocID="{B1E2A8BA-1BAB-44FA-84BD-F8CBD404FCB8}" presName="textNode" presStyleLbl="node1" presStyleIdx="2" presStyleCnt="4">
        <dgm:presLayoutVars>
          <dgm:bulletEnabled val="1"/>
        </dgm:presLayoutVars>
      </dgm:prSet>
      <dgm:spPr/>
      <dgm:t>
        <a:bodyPr/>
        <a:lstStyle/>
        <a:p>
          <a:endParaRPr lang="en-US"/>
        </a:p>
      </dgm:t>
    </dgm:pt>
    <dgm:pt modelId="{9A177A1E-F3B6-4D72-AB30-35160BCD0B31}" type="pres">
      <dgm:prSet presAssocID="{6D042FD5-BF3D-4E19-992F-5FA2E58243E6}" presName="sibTrans" presStyleCnt="0"/>
      <dgm:spPr/>
    </dgm:pt>
    <dgm:pt modelId="{62142643-F200-494A-B74F-662CD61C33B7}" type="pres">
      <dgm:prSet presAssocID="{0C4ED166-257E-4355-8501-013C10404D36}" presName="textNode" presStyleLbl="node1" presStyleIdx="3" presStyleCnt="4">
        <dgm:presLayoutVars>
          <dgm:bulletEnabled val="1"/>
        </dgm:presLayoutVars>
      </dgm:prSet>
      <dgm:spPr/>
      <dgm:t>
        <a:bodyPr/>
        <a:lstStyle/>
        <a:p>
          <a:endParaRPr lang="en-US"/>
        </a:p>
      </dgm:t>
    </dgm:pt>
  </dgm:ptLst>
  <dgm:cxnLst>
    <dgm:cxn modelId="{A885E98B-48C0-48C0-AA47-476A6573A040}" type="presOf" srcId="{0C4ED166-257E-4355-8501-013C10404D36}" destId="{62142643-F200-494A-B74F-662CD61C33B7}" srcOrd="0" destOrd="0" presId="urn:microsoft.com/office/officeart/2005/8/layout/hProcess9"/>
    <dgm:cxn modelId="{2BB484EA-EF0D-432F-A6A9-EA3A8EFA82AD}" type="presOf" srcId="{89E1C706-60B4-4A21-9AAE-A51CD3BCBD9E}" destId="{FA201638-EA12-48F7-AA7A-115223DC18FB}" srcOrd="0" destOrd="0" presId="urn:microsoft.com/office/officeart/2005/8/layout/hProcess9"/>
    <dgm:cxn modelId="{99D85CD5-1840-4BA0-91CF-34F0BC02A5F1}" type="presOf" srcId="{3B8F8EBB-8481-4DB1-A1DB-4AF1F3785BFE}" destId="{C95D9797-B775-4838-B459-E2D53BF992F3}" srcOrd="0" destOrd="0" presId="urn:microsoft.com/office/officeart/2005/8/layout/hProcess9"/>
    <dgm:cxn modelId="{949972C9-667B-43C9-AFFC-5314AFAF21F3}" type="presOf" srcId="{B1E2A8BA-1BAB-44FA-84BD-F8CBD404FCB8}" destId="{AE92827C-E1EC-433A-8F7E-93A1C07F9E72}" srcOrd="0" destOrd="0" presId="urn:microsoft.com/office/officeart/2005/8/layout/hProcess9"/>
    <dgm:cxn modelId="{81E2E5EF-9BFC-424A-8C57-A8316B078255}" srcId="{89E1C706-60B4-4A21-9AAE-A51CD3BCBD9E}" destId="{B1E2A8BA-1BAB-44FA-84BD-F8CBD404FCB8}" srcOrd="2" destOrd="0" parTransId="{ECF6577C-8804-4543-9CD7-1E916E2EAE27}" sibTransId="{6D042FD5-BF3D-4E19-992F-5FA2E58243E6}"/>
    <dgm:cxn modelId="{107BCAB7-5D23-46C5-99C4-A7BA28DF3AE2}" srcId="{89E1C706-60B4-4A21-9AAE-A51CD3BCBD9E}" destId="{1E6E83EC-9B0C-4418-9A47-B12BFDC5F258}" srcOrd="0" destOrd="0" parTransId="{77C954FC-23A3-4A8C-9752-C5BB5AF6C41F}" sibTransId="{C49149EF-7508-4CEB-AA97-2F2E6797EE7D}"/>
    <dgm:cxn modelId="{F1C3BD76-EC31-4390-A600-BF4E0EBCA520}" srcId="{89E1C706-60B4-4A21-9AAE-A51CD3BCBD9E}" destId="{3B8F8EBB-8481-4DB1-A1DB-4AF1F3785BFE}" srcOrd="1" destOrd="0" parTransId="{E79D731F-2C42-4B4B-9B8E-48C08B457E6C}" sibTransId="{1226E0AC-853A-44FA-A47C-C7B746FF8AD0}"/>
    <dgm:cxn modelId="{9F85785C-09B2-452D-9807-9B0CEEBA4880}" type="presOf" srcId="{1E6E83EC-9B0C-4418-9A47-B12BFDC5F258}" destId="{DE8249F6-A469-4398-B10A-181470B444C4}" srcOrd="0" destOrd="0" presId="urn:microsoft.com/office/officeart/2005/8/layout/hProcess9"/>
    <dgm:cxn modelId="{ACA062F1-4F3B-466A-9A8F-3550292C8D30}" srcId="{89E1C706-60B4-4A21-9AAE-A51CD3BCBD9E}" destId="{0C4ED166-257E-4355-8501-013C10404D36}" srcOrd="3" destOrd="0" parTransId="{675A1BE6-A08D-43E7-AE8E-FE261B663E20}" sibTransId="{6DC084AD-51E7-42DE-8766-BCB14C757098}"/>
    <dgm:cxn modelId="{91D32DD9-CCC2-4506-9919-1F2F1DCA6181}" type="presParOf" srcId="{FA201638-EA12-48F7-AA7A-115223DC18FB}" destId="{3849EA25-D35F-408D-9BCA-4E52F16F2768}" srcOrd="0" destOrd="0" presId="urn:microsoft.com/office/officeart/2005/8/layout/hProcess9"/>
    <dgm:cxn modelId="{442725CC-1ADC-4B05-9C19-1B1861F02415}" type="presParOf" srcId="{FA201638-EA12-48F7-AA7A-115223DC18FB}" destId="{1DACA08F-7D75-4571-B7E8-952E7862F913}" srcOrd="1" destOrd="0" presId="urn:microsoft.com/office/officeart/2005/8/layout/hProcess9"/>
    <dgm:cxn modelId="{E257A0A7-22EF-426D-8803-FA7499AC7769}" type="presParOf" srcId="{1DACA08F-7D75-4571-B7E8-952E7862F913}" destId="{DE8249F6-A469-4398-B10A-181470B444C4}" srcOrd="0" destOrd="0" presId="urn:microsoft.com/office/officeart/2005/8/layout/hProcess9"/>
    <dgm:cxn modelId="{60540323-F5A3-42B0-8EBF-5253AFE76645}" type="presParOf" srcId="{1DACA08F-7D75-4571-B7E8-952E7862F913}" destId="{D53088EE-72E6-4FC2-A6EF-82D41C2158C2}" srcOrd="1" destOrd="0" presId="urn:microsoft.com/office/officeart/2005/8/layout/hProcess9"/>
    <dgm:cxn modelId="{27079A0E-090B-43E3-9F23-7B50C50CAE0F}" type="presParOf" srcId="{1DACA08F-7D75-4571-B7E8-952E7862F913}" destId="{C95D9797-B775-4838-B459-E2D53BF992F3}" srcOrd="2" destOrd="0" presId="urn:microsoft.com/office/officeart/2005/8/layout/hProcess9"/>
    <dgm:cxn modelId="{D05CADC9-D76A-42A2-9A99-D5950C205CAE}" type="presParOf" srcId="{1DACA08F-7D75-4571-B7E8-952E7862F913}" destId="{6691F161-347F-4564-ACC5-A658F0E2B083}" srcOrd="3" destOrd="0" presId="urn:microsoft.com/office/officeart/2005/8/layout/hProcess9"/>
    <dgm:cxn modelId="{15132D7F-ED09-4031-A60C-9F44BC4A31DB}" type="presParOf" srcId="{1DACA08F-7D75-4571-B7E8-952E7862F913}" destId="{AE92827C-E1EC-433A-8F7E-93A1C07F9E72}" srcOrd="4" destOrd="0" presId="urn:microsoft.com/office/officeart/2005/8/layout/hProcess9"/>
    <dgm:cxn modelId="{FF012E5F-9EE3-42BD-89DE-0F27F8BD770D}" type="presParOf" srcId="{1DACA08F-7D75-4571-B7E8-952E7862F913}" destId="{9A177A1E-F3B6-4D72-AB30-35160BCD0B31}" srcOrd="5" destOrd="0" presId="urn:microsoft.com/office/officeart/2005/8/layout/hProcess9"/>
    <dgm:cxn modelId="{BEE64A66-012F-4683-9F8F-C90852AAA201}" type="presParOf" srcId="{1DACA08F-7D75-4571-B7E8-952E7862F913}" destId="{62142643-F200-494A-B74F-662CD61C33B7}" srcOrd="6"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5BA24B-2C68-4736-81A8-B7E071DCA4E3}">
      <dsp:nvSpPr>
        <dsp:cNvPr id="0" name=""/>
        <dsp:cNvSpPr/>
      </dsp:nvSpPr>
      <dsp:spPr>
        <a:xfrm>
          <a:off x="1406" y="451805"/>
          <a:ext cx="1229639" cy="1229639"/>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7671" tIns="13970" rIns="67671" bIns="13970" numCol="1" spcCol="1270" anchor="ctr" anchorCtr="0">
          <a:noAutofit/>
        </a:bodyPr>
        <a:lstStyle/>
        <a:p>
          <a:pPr lvl="0" algn="ctr" defTabSz="488950">
            <a:lnSpc>
              <a:spcPct val="90000"/>
            </a:lnSpc>
            <a:spcBef>
              <a:spcPct val="0"/>
            </a:spcBef>
            <a:spcAft>
              <a:spcPct val="35000"/>
            </a:spcAft>
          </a:pPr>
          <a:r>
            <a:rPr lang="en-US" sz="1100" kern="1200" dirty="0"/>
            <a:t>Meeting Summaries</a:t>
          </a:r>
        </a:p>
      </dsp:txBody>
      <dsp:txXfrm>
        <a:off x="181482" y="631881"/>
        <a:ext cx="869487" cy="869487"/>
      </dsp:txXfrm>
    </dsp:sp>
    <dsp:sp modelId="{8F0DDF17-B005-4791-984A-8F990A2157C7}">
      <dsp:nvSpPr>
        <dsp:cNvPr id="0" name=""/>
        <dsp:cNvSpPr/>
      </dsp:nvSpPr>
      <dsp:spPr>
        <a:xfrm>
          <a:off x="985117" y="451805"/>
          <a:ext cx="1229639" cy="1229639"/>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7671" tIns="13970" rIns="67671" bIns="13970" numCol="1" spcCol="1270" anchor="ctr" anchorCtr="0">
          <a:noAutofit/>
        </a:bodyPr>
        <a:lstStyle/>
        <a:p>
          <a:pPr lvl="0" algn="ctr" defTabSz="488950">
            <a:lnSpc>
              <a:spcPct val="90000"/>
            </a:lnSpc>
            <a:spcBef>
              <a:spcPct val="0"/>
            </a:spcBef>
            <a:spcAft>
              <a:spcPct val="35000"/>
            </a:spcAft>
          </a:pPr>
          <a:r>
            <a:rPr lang="en-US" sz="1100" kern="1200" dirty="0"/>
            <a:t>Survey Summaries</a:t>
          </a:r>
        </a:p>
      </dsp:txBody>
      <dsp:txXfrm>
        <a:off x="1165193" y="631881"/>
        <a:ext cx="869487" cy="869487"/>
      </dsp:txXfrm>
    </dsp:sp>
    <dsp:sp modelId="{D963515F-7EF8-4B59-B635-ECC1B04A3340}">
      <dsp:nvSpPr>
        <dsp:cNvPr id="0" name=""/>
        <dsp:cNvSpPr/>
      </dsp:nvSpPr>
      <dsp:spPr>
        <a:xfrm>
          <a:off x="1968829" y="451805"/>
          <a:ext cx="1229639" cy="1229639"/>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67671" tIns="13970" rIns="67671" bIns="13970" numCol="1" spcCol="1270" anchor="ctr" anchorCtr="0">
          <a:noAutofit/>
        </a:bodyPr>
        <a:lstStyle/>
        <a:p>
          <a:pPr lvl="0" algn="ctr" defTabSz="488950">
            <a:lnSpc>
              <a:spcPct val="90000"/>
            </a:lnSpc>
            <a:spcBef>
              <a:spcPct val="0"/>
            </a:spcBef>
            <a:spcAft>
              <a:spcPct val="35000"/>
            </a:spcAft>
          </a:pPr>
          <a:r>
            <a:rPr lang="en-US" sz="1100" kern="1200" dirty="0"/>
            <a:t>Online Feedback Summaries</a:t>
          </a:r>
        </a:p>
      </dsp:txBody>
      <dsp:txXfrm>
        <a:off x="2148905" y="631881"/>
        <a:ext cx="869487" cy="8694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DE8226-1581-499F-AF67-8438395DCE9C}">
      <dsp:nvSpPr>
        <dsp:cNvPr id="0" name=""/>
        <dsp:cNvSpPr/>
      </dsp:nvSpPr>
      <dsp:spPr>
        <a:xfrm>
          <a:off x="2015112" y="636687"/>
          <a:ext cx="4240323" cy="4240323"/>
        </a:xfrm>
        <a:prstGeom prst="blockArc">
          <a:avLst>
            <a:gd name="adj1" fmla="val 10800000"/>
            <a:gd name="adj2" fmla="val 16200000"/>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2DDEDC4-C670-4BF2-9AF8-D6AC15CDD01C}">
      <dsp:nvSpPr>
        <dsp:cNvPr id="0" name=""/>
        <dsp:cNvSpPr/>
      </dsp:nvSpPr>
      <dsp:spPr>
        <a:xfrm>
          <a:off x="2015112" y="636687"/>
          <a:ext cx="4240323" cy="4240323"/>
        </a:xfrm>
        <a:prstGeom prst="blockArc">
          <a:avLst>
            <a:gd name="adj1" fmla="val 5400000"/>
            <a:gd name="adj2" fmla="val 10800000"/>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2D7A06D-CFB8-4143-86BA-12B238AE0A6A}">
      <dsp:nvSpPr>
        <dsp:cNvPr id="0" name=""/>
        <dsp:cNvSpPr/>
      </dsp:nvSpPr>
      <dsp:spPr>
        <a:xfrm>
          <a:off x="2015112" y="636687"/>
          <a:ext cx="4240323" cy="4240323"/>
        </a:xfrm>
        <a:prstGeom prst="blockArc">
          <a:avLst>
            <a:gd name="adj1" fmla="val 0"/>
            <a:gd name="adj2" fmla="val 5400000"/>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3029AF5-EF82-45D1-A6D6-EA42FDF13A83}">
      <dsp:nvSpPr>
        <dsp:cNvPr id="0" name=""/>
        <dsp:cNvSpPr/>
      </dsp:nvSpPr>
      <dsp:spPr>
        <a:xfrm>
          <a:off x="2015112" y="636687"/>
          <a:ext cx="4240323" cy="4240323"/>
        </a:xfrm>
        <a:prstGeom prst="blockArc">
          <a:avLst>
            <a:gd name="adj1" fmla="val 16200000"/>
            <a:gd name="adj2" fmla="val 0"/>
            <a:gd name="adj3" fmla="val 464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E4001D4-44D5-45AB-ABA8-62A9AEC3158B}">
      <dsp:nvSpPr>
        <dsp:cNvPr id="0" name=""/>
        <dsp:cNvSpPr/>
      </dsp:nvSpPr>
      <dsp:spPr>
        <a:xfrm>
          <a:off x="3159002" y="1780577"/>
          <a:ext cx="1952544" cy="1952544"/>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a:t>Final Comprehensive Plan</a:t>
          </a:r>
        </a:p>
      </dsp:txBody>
      <dsp:txXfrm>
        <a:off x="3444945" y="2066520"/>
        <a:ext cx="1380658" cy="1380658"/>
      </dsp:txXfrm>
    </dsp:sp>
    <dsp:sp modelId="{6E1C349E-849B-455E-B54F-8454271A3B7D}">
      <dsp:nvSpPr>
        <dsp:cNvPr id="0" name=""/>
        <dsp:cNvSpPr/>
      </dsp:nvSpPr>
      <dsp:spPr>
        <a:xfrm>
          <a:off x="3451884" y="2501"/>
          <a:ext cx="1366780" cy="136678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a:t>Community Profile &amp;</a:t>
          </a:r>
        </a:p>
        <a:p>
          <a:pPr lvl="0" algn="ctr" defTabSz="444500">
            <a:lnSpc>
              <a:spcPct val="90000"/>
            </a:lnSpc>
            <a:spcBef>
              <a:spcPct val="0"/>
            </a:spcBef>
            <a:spcAft>
              <a:spcPct val="35000"/>
            </a:spcAft>
          </a:pPr>
          <a:r>
            <a:rPr lang="en-US" sz="1000" kern="1200" dirty="0"/>
            <a:t>Previous Plans</a:t>
          </a:r>
        </a:p>
      </dsp:txBody>
      <dsp:txXfrm>
        <a:off x="3652044" y="202661"/>
        <a:ext cx="966460" cy="966460"/>
      </dsp:txXfrm>
    </dsp:sp>
    <dsp:sp modelId="{CCAB3484-412A-441C-B53E-A871A4C2A98A}">
      <dsp:nvSpPr>
        <dsp:cNvPr id="0" name=""/>
        <dsp:cNvSpPr/>
      </dsp:nvSpPr>
      <dsp:spPr>
        <a:xfrm>
          <a:off x="5522841" y="2073459"/>
          <a:ext cx="1366780" cy="136678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a:t>Objectives and Actions</a:t>
          </a:r>
        </a:p>
      </dsp:txBody>
      <dsp:txXfrm>
        <a:off x="5723001" y="2273619"/>
        <a:ext cx="966460" cy="966460"/>
      </dsp:txXfrm>
    </dsp:sp>
    <dsp:sp modelId="{F8300235-27FB-40FE-941D-08F17877B53E}">
      <dsp:nvSpPr>
        <dsp:cNvPr id="0" name=""/>
        <dsp:cNvSpPr/>
      </dsp:nvSpPr>
      <dsp:spPr>
        <a:xfrm>
          <a:off x="3451884" y="4144416"/>
          <a:ext cx="1366780" cy="136678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a:t>Draft Comprehensive Plan</a:t>
          </a:r>
        </a:p>
      </dsp:txBody>
      <dsp:txXfrm>
        <a:off x="3652044" y="4344576"/>
        <a:ext cx="966460" cy="966460"/>
      </dsp:txXfrm>
    </dsp:sp>
    <dsp:sp modelId="{EB822287-F420-42AC-AEEF-BF1B416627EA}">
      <dsp:nvSpPr>
        <dsp:cNvPr id="0" name=""/>
        <dsp:cNvSpPr/>
      </dsp:nvSpPr>
      <dsp:spPr>
        <a:xfrm>
          <a:off x="1380926" y="2073459"/>
          <a:ext cx="1366780" cy="136678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kern="1200" dirty="0"/>
            <a:t>Vision and Goal Framework</a:t>
          </a:r>
        </a:p>
      </dsp:txBody>
      <dsp:txXfrm>
        <a:off x="1581086" y="2273619"/>
        <a:ext cx="966460" cy="9664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83577D-0980-4326-BCFE-FA209B1E6480}">
      <dsp:nvSpPr>
        <dsp:cNvPr id="0" name=""/>
        <dsp:cNvSpPr/>
      </dsp:nvSpPr>
      <dsp:spPr>
        <a:xfrm>
          <a:off x="2896523" y="2143904"/>
          <a:ext cx="1502700" cy="1290330"/>
        </a:xfrm>
        <a:prstGeom prst="hexagon">
          <a:avLst>
            <a:gd name="adj" fmla="val 25000"/>
            <a:gd name="vf" fmla="val 11547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0" tIns="17780" rIns="0" bIns="17780" numCol="1" spcCol="1270" anchor="ctr" anchorCtr="0">
          <a:noAutofit/>
        </a:bodyPr>
        <a:lstStyle/>
        <a:p>
          <a:pPr lvl="0" algn="ctr" defTabSz="622300">
            <a:lnSpc>
              <a:spcPct val="90000"/>
            </a:lnSpc>
            <a:spcBef>
              <a:spcPct val="0"/>
            </a:spcBef>
            <a:spcAft>
              <a:spcPct val="35000"/>
            </a:spcAft>
          </a:pPr>
          <a:r>
            <a:rPr lang="en-US" sz="1400" kern="1200" dirty="0">
              <a:solidFill>
                <a:schemeClr val="tx2"/>
              </a:solidFill>
            </a:rPr>
            <a:t>Establishes Town priorities</a:t>
          </a:r>
        </a:p>
      </dsp:txBody>
      <dsp:txXfrm>
        <a:off x="3129275" y="2343763"/>
        <a:ext cx="1037196" cy="890612"/>
      </dsp:txXfrm>
    </dsp:sp>
    <dsp:sp modelId="{4911BAF2-F53C-4BD3-A174-0DF001B34AB5}">
      <dsp:nvSpPr>
        <dsp:cNvPr id="0" name=""/>
        <dsp:cNvSpPr/>
      </dsp:nvSpPr>
      <dsp:spPr>
        <a:xfrm>
          <a:off x="2932377" y="2720735"/>
          <a:ext cx="175288" cy="151260"/>
        </a:xfrm>
        <a:prstGeom prst="hexagon">
          <a:avLst>
            <a:gd name="adj" fmla="val 25000"/>
            <a:gd name="vf" fmla="val 115470"/>
          </a:avLst>
        </a:prstGeom>
        <a:solidFill>
          <a:schemeClr val="lt1">
            <a:hueOff val="0"/>
            <a:satOff val="0"/>
            <a:lumOff val="0"/>
            <a:alphaOff val="0"/>
          </a:schemeClr>
        </a:solidFill>
        <a:ln w="6350" cap="flat" cmpd="sng" algn="ctr">
          <a:solidFill>
            <a:schemeClr val="accent3">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6E9D702C-7B8C-4484-A854-DF23CC7169A4}">
      <dsp:nvSpPr>
        <dsp:cNvPr id="0" name=""/>
        <dsp:cNvSpPr/>
      </dsp:nvSpPr>
      <dsp:spPr>
        <a:xfrm>
          <a:off x="1603372" y="1430404"/>
          <a:ext cx="1502700" cy="1290330"/>
        </a:xfrm>
        <a:prstGeom prst="hexagon">
          <a:avLst>
            <a:gd name="adj" fmla="val 25000"/>
            <a:gd name="vf" fmla="val 115470"/>
          </a:avLst>
        </a:prstGeom>
        <a:blipFill rotWithShape="1">
          <a:blip xmlns:r="http://schemas.openxmlformats.org/officeDocument/2006/relationships" r:embed="rId1">
            <a:lum bright="70000" contrast="-70000"/>
          </a:blip>
          <a:stretch>
            <a:fillRect/>
          </a:stretch>
        </a:blip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F680323F-A678-49E5-B1F1-788E038E5683}">
      <dsp:nvSpPr>
        <dsp:cNvPr id="0" name=""/>
        <dsp:cNvSpPr/>
      </dsp:nvSpPr>
      <dsp:spPr>
        <a:xfrm>
          <a:off x="2632793" y="2549534"/>
          <a:ext cx="175288" cy="151260"/>
        </a:xfrm>
        <a:prstGeom prst="hexagon">
          <a:avLst>
            <a:gd name="adj" fmla="val 25000"/>
            <a:gd name="vf" fmla="val 115470"/>
          </a:avLst>
        </a:prstGeom>
        <a:solidFill>
          <a:schemeClr val="lt1">
            <a:hueOff val="0"/>
            <a:satOff val="0"/>
            <a:lumOff val="0"/>
            <a:alphaOff val="0"/>
          </a:schemeClr>
        </a:solidFill>
        <a:ln w="6350" cap="flat" cmpd="sng" algn="ctr">
          <a:solidFill>
            <a:schemeClr val="accent3">
              <a:hueOff val="-1242305"/>
              <a:satOff val="4082"/>
              <a:lumOff val="2081"/>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E6F5BEFD-1E28-4CCF-A568-05179100FDC8}">
      <dsp:nvSpPr>
        <dsp:cNvPr id="0" name=""/>
        <dsp:cNvSpPr/>
      </dsp:nvSpPr>
      <dsp:spPr>
        <a:xfrm>
          <a:off x="4189674" y="1426513"/>
          <a:ext cx="1502700" cy="1290330"/>
        </a:xfrm>
        <a:prstGeom prst="hexagon">
          <a:avLst>
            <a:gd name="adj" fmla="val 25000"/>
            <a:gd name="vf" fmla="val 115470"/>
          </a:avLst>
        </a:prstGeom>
        <a:gradFill rotWithShape="0">
          <a:gsLst>
            <a:gs pos="0">
              <a:schemeClr val="accent3">
                <a:hueOff val="-2691661"/>
                <a:satOff val="8844"/>
                <a:lumOff val="4510"/>
                <a:alphaOff val="0"/>
                <a:satMod val="103000"/>
                <a:lumMod val="102000"/>
                <a:tint val="94000"/>
              </a:schemeClr>
            </a:gs>
            <a:gs pos="50000">
              <a:schemeClr val="accent3">
                <a:hueOff val="-2691661"/>
                <a:satOff val="8844"/>
                <a:lumOff val="4510"/>
                <a:alphaOff val="0"/>
                <a:satMod val="110000"/>
                <a:lumMod val="100000"/>
                <a:shade val="100000"/>
              </a:schemeClr>
            </a:gs>
            <a:gs pos="100000">
              <a:schemeClr val="accent3">
                <a:hueOff val="-2691661"/>
                <a:satOff val="8844"/>
                <a:lumOff val="4510"/>
                <a:alphaOff val="0"/>
                <a:lumMod val="99000"/>
                <a:satMod val="120000"/>
                <a:shade val="78000"/>
              </a:schemeClr>
            </a:gs>
          </a:gsLst>
          <a:lin ang="5400000" scaled="0"/>
        </a:gradFill>
        <a:ln w="6350" cap="flat" cmpd="sng" algn="ctr">
          <a:solidFill>
            <a:schemeClr val="accent3">
              <a:hueOff val="-2691661"/>
              <a:satOff val="8844"/>
              <a:lumOff val="451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0" tIns="17780" rIns="0" bIns="17780" numCol="1" spcCol="1270" anchor="ctr" anchorCtr="0">
          <a:noAutofit/>
        </a:bodyPr>
        <a:lstStyle/>
        <a:p>
          <a:pPr lvl="0" algn="ctr" defTabSz="622300">
            <a:lnSpc>
              <a:spcPct val="90000"/>
            </a:lnSpc>
            <a:spcBef>
              <a:spcPct val="0"/>
            </a:spcBef>
            <a:spcAft>
              <a:spcPct val="35000"/>
            </a:spcAft>
          </a:pPr>
          <a:r>
            <a:rPr lang="en-US" sz="1400" kern="1200" dirty="0">
              <a:solidFill>
                <a:schemeClr val="tx2"/>
              </a:solidFill>
            </a:rPr>
            <a:t>Directs decision-makers</a:t>
          </a:r>
        </a:p>
      </dsp:txBody>
      <dsp:txXfrm>
        <a:off x="4422426" y="1626372"/>
        <a:ext cx="1037196" cy="890612"/>
      </dsp:txXfrm>
    </dsp:sp>
    <dsp:sp modelId="{2908C30D-9AEB-40D7-B499-101FBEB21080}">
      <dsp:nvSpPr>
        <dsp:cNvPr id="0" name=""/>
        <dsp:cNvSpPr/>
      </dsp:nvSpPr>
      <dsp:spPr>
        <a:xfrm>
          <a:off x="5223876" y="2542725"/>
          <a:ext cx="175288" cy="151260"/>
        </a:xfrm>
        <a:prstGeom prst="hexagon">
          <a:avLst>
            <a:gd name="adj" fmla="val 25000"/>
            <a:gd name="vf" fmla="val 115470"/>
          </a:avLst>
        </a:prstGeom>
        <a:solidFill>
          <a:schemeClr val="lt1">
            <a:hueOff val="0"/>
            <a:satOff val="0"/>
            <a:lumOff val="0"/>
            <a:alphaOff val="0"/>
          </a:schemeClr>
        </a:solidFill>
        <a:ln w="6350" cap="flat" cmpd="sng" algn="ctr">
          <a:solidFill>
            <a:schemeClr val="accent3">
              <a:hueOff val="-2484610"/>
              <a:satOff val="8164"/>
              <a:lumOff val="4163"/>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47DB79BD-47C0-428E-9F15-2901DF77364A}">
      <dsp:nvSpPr>
        <dsp:cNvPr id="0" name=""/>
        <dsp:cNvSpPr/>
      </dsp:nvSpPr>
      <dsp:spPr>
        <a:xfrm>
          <a:off x="5482028" y="2140986"/>
          <a:ext cx="1502700" cy="1290330"/>
        </a:xfrm>
        <a:prstGeom prst="hexagon">
          <a:avLst>
            <a:gd name="adj" fmla="val 25000"/>
            <a:gd name="vf" fmla="val 115470"/>
          </a:avLst>
        </a:prstGeom>
        <a:blipFill rotWithShape="1">
          <a:blip xmlns:r="http://schemas.openxmlformats.org/officeDocument/2006/relationships" r:embed="rId2">
            <a:lum bright="70000" contrast="-70000"/>
          </a:blip>
          <a:stretch>
            <a:fillRect/>
          </a:stretch>
        </a:blipFill>
        <a:ln w="6350" cap="flat" cmpd="sng" algn="ctr">
          <a:solidFill>
            <a:schemeClr val="accent3">
              <a:hueOff val="-2691661"/>
              <a:satOff val="8844"/>
              <a:lumOff val="4510"/>
              <a:alphaOff val="0"/>
            </a:schemeClr>
          </a:solidFill>
          <a:prstDash val="solid"/>
          <a:miter lim="800000"/>
        </a:ln>
        <a:effectLst/>
      </dsp:spPr>
      <dsp:style>
        <a:lnRef idx="1">
          <a:scrgbClr r="0" g="0" b="0"/>
        </a:lnRef>
        <a:fillRef idx="1">
          <a:scrgbClr r="0" g="0" b="0"/>
        </a:fillRef>
        <a:effectRef idx="2">
          <a:scrgbClr r="0" g="0" b="0"/>
        </a:effectRef>
        <a:fontRef idx="minor"/>
      </dsp:style>
    </dsp:sp>
    <dsp:sp modelId="{C3AAB342-CBEF-4202-8DD4-35D1853B1A15}">
      <dsp:nvSpPr>
        <dsp:cNvPr id="0" name=""/>
        <dsp:cNvSpPr/>
      </dsp:nvSpPr>
      <dsp:spPr>
        <a:xfrm>
          <a:off x="5518680" y="2715385"/>
          <a:ext cx="175288" cy="151260"/>
        </a:xfrm>
        <a:prstGeom prst="hexagon">
          <a:avLst>
            <a:gd name="adj" fmla="val 25000"/>
            <a:gd name="vf" fmla="val 115470"/>
          </a:avLst>
        </a:prstGeom>
        <a:solidFill>
          <a:schemeClr val="lt1">
            <a:hueOff val="0"/>
            <a:satOff val="0"/>
            <a:lumOff val="0"/>
            <a:alphaOff val="0"/>
          </a:schemeClr>
        </a:solidFill>
        <a:ln w="6350" cap="flat" cmpd="sng" algn="ctr">
          <a:solidFill>
            <a:schemeClr val="accent3">
              <a:hueOff val="-3726915"/>
              <a:satOff val="12245"/>
              <a:lumOff val="6244"/>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1A78D3EB-B047-48CC-9904-8B10A227BCFA}">
      <dsp:nvSpPr>
        <dsp:cNvPr id="0" name=""/>
        <dsp:cNvSpPr/>
      </dsp:nvSpPr>
      <dsp:spPr>
        <a:xfrm>
          <a:off x="2896523" y="717390"/>
          <a:ext cx="1502700" cy="1290330"/>
        </a:xfrm>
        <a:prstGeom prst="hexagon">
          <a:avLst>
            <a:gd name="adj" fmla="val 25000"/>
            <a:gd name="vf" fmla="val 115470"/>
          </a:avLst>
        </a:prstGeom>
        <a:gradFill rotWithShape="0">
          <a:gsLst>
            <a:gs pos="0">
              <a:schemeClr val="accent3">
                <a:hueOff val="-5383322"/>
                <a:satOff val="17688"/>
                <a:lumOff val="9020"/>
                <a:alphaOff val="0"/>
                <a:satMod val="103000"/>
                <a:lumMod val="102000"/>
                <a:tint val="94000"/>
              </a:schemeClr>
            </a:gs>
            <a:gs pos="50000">
              <a:schemeClr val="accent3">
                <a:hueOff val="-5383322"/>
                <a:satOff val="17688"/>
                <a:lumOff val="9020"/>
                <a:alphaOff val="0"/>
                <a:satMod val="110000"/>
                <a:lumMod val="100000"/>
                <a:shade val="100000"/>
              </a:schemeClr>
            </a:gs>
            <a:gs pos="100000">
              <a:schemeClr val="accent3">
                <a:hueOff val="-5383322"/>
                <a:satOff val="17688"/>
                <a:lumOff val="9020"/>
                <a:alphaOff val="0"/>
                <a:lumMod val="99000"/>
                <a:satMod val="120000"/>
                <a:shade val="78000"/>
              </a:schemeClr>
            </a:gs>
          </a:gsLst>
          <a:lin ang="5400000" scaled="0"/>
        </a:gradFill>
        <a:ln w="6350" cap="flat" cmpd="sng" algn="ctr">
          <a:solidFill>
            <a:schemeClr val="accent3">
              <a:hueOff val="-5383322"/>
              <a:satOff val="17688"/>
              <a:lumOff val="902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0" tIns="17780" rIns="0" bIns="17780" numCol="1" spcCol="1270" anchor="ctr" anchorCtr="0">
          <a:noAutofit/>
        </a:bodyPr>
        <a:lstStyle/>
        <a:p>
          <a:pPr lvl="0" algn="ctr" defTabSz="622300">
            <a:lnSpc>
              <a:spcPct val="90000"/>
            </a:lnSpc>
            <a:spcBef>
              <a:spcPct val="0"/>
            </a:spcBef>
            <a:spcAft>
              <a:spcPct val="35000"/>
            </a:spcAft>
          </a:pPr>
          <a:r>
            <a:rPr lang="en-US" sz="1400" kern="1200" dirty="0">
              <a:solidFill>
                <a:schemeClr val="tx2"/>
              </a:solidFill>
            </a:rPr>
            <a:t>Strengthens Town’s legal position</a:t>
          </a:r>
        </a:p>
      </dsp:txBody>
      <dsp:txXfrm>
        <a:off x="3129275" y="917249"/>
        <a:ext cx="1037196" cy="890612"/>
      </dsp:txXfrm>
    </dsp:sp>
    <dsp:sp modelId="{80C7381F-4CCA-4377-BB3E-CD926EF6508A}">
      <dsp:nvSpPr>
        <dsp:cNvPr id="0" name=""/>
        <dsp:cNvSpPr/>
      </dsp:nvSpPr>
      <dsp:spPr>
        <a:xfrm>
          <a:off x="3919570" y="734900"/>
          <a:ext cx="175288" cy="151260"/>
        </a:xfrm>
        <a:prstGeom prst="hexagon">
          <a:avLst>
            <a:gd name="adj" fmla="val 25000"/>
            <a:gd name="vf" fmla="val 115470"/>
          </a:avLst>
        </a:prstGeom>
        <a:solidFill>
          <a:schemeClr val="lt1">
            <a:hueOff val="0"/>
            <a:satOff val="0"/>
            <a:lumOff val="0"/>
            <a:alphaOff val="0"/>
          </a:schemeClr>
        </a:solidFill>
        <a:ln w="6350" cap="flat" cmpd="sng" algn="ctr">
          <a:solidFill>
            <a:schemeClr val="accent3">
              <a:hueOff val="-4969220"/>
              <a:satOff val="16327"/>
              <a:lumOff val="8326"/>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8B2361CD-C653-48EE-AD3A-114B85ED8FF4}">
      <dsp:nvSpPr>
        <dsp:cNvPr id="0" name=""/>
        <dsp:cNvSpPr/>
      </dsp:nvSpPr>
      <dsp:spPr>
        <a:xfrm>
          <a:off x="4189674" y="0"/>
          <a:ext cx="1502700" cy="1290330"/>
        </a:xfrm>
        <a:prstGeom prst="hexagon">
          <a:avLst>
            <a:gd name="adj" fmla="val 25000"/>
            <a:gd name="vf" fmla="val 115470"/>
          </a:avLst>
        </a:prstGeom>
        <a:blipFill rotWithShape="1">
          <a:blip xmlns:r="http://schemas.openxmlformats.org/officeDocument/2006/relationships" r:embed="rId3">
            <a:lum bright="70000" contrast="-70000"/>
          </a:blip>
          <a:stretch>
            <a:fillRect/>
          </a:stretch>
        </a:blipFill>
        <a:ln w="6350" cap="flat" cmpd="sng" algn="ctr">
          <a:solidFill>
            <a:schemeClr val="accent3">
              <a:hueOff val="-5383322"/>
              <a:satOff val="17688"/>
              <a:lumOff val="9020"/>
              <a:alphaOff val="0"/>
            </a:schemeClr>
          </a:solidFill>
          <a:prstDash val="solid"/>
          <a:miter lim="800000"/>
        </a:ln>
        <a:effectLst/>
      </dsp:spPr>
      <dsp:style>
        <a:lnRef idx="1">
          <a:scrgbClr r="0" g="0" b="0"/>
        </a:lnRef>
        <a:fillRef idx="1">
          <a:scrgbClr r="0" g="0" b="0"/>
        </a:fillRef>
        <a:effectRef idx="2">
          <a:scrgbClr r="0" g="0" b="0"/>
        </a:effectRef>
        <a:fontRef idx="minor"/>
      </dsp:style>
    </dsp:sp>
    <dsp:sp modelId="{0727892F-88F1-4E34-ADFD-1D94FD3A004D}">
      <dsp:nvSpPr>
        <dsp:cNvPr id="0" name=""/>
        <dsp:cNvSpPr/>
      </dsp:nvSpPr>
      <dsp:spPr>
        <a:xfrm>
          <a:off x="4231903" y="571480"/>
          <a:ext cx="175288" cy="151260"/>
        </a:xfrm>
        <a:prstGeom prst="hexagon">
          <a:avLst>
            <a:gd name="adj" fmla="val 25000"/>
            <a:gd name="vf" fmla="val 115470"/>
          </a:avLst>
        </a:prstGeom>
        <a:solidFill>
          <a:schemeClr val="lt1">
            <a:hueOff val="0"/>
            <a:satOff val="0"/>
            <a:lumOff val="0"/>
            <a:alphaOff val="0"/>
          </a:schemeClr>
        </a:solidFill>
        <a:ln w="6350" cap="flat" cmpd="sng" algn="ctr">
          <a:solidFill>
            <a:schemeClr val="accent3">
              <a:hueOff val="-6211525"/>
              <a:satOff val="20409"/>
              <a:lumOff val="10407"/>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3763453D-37A6-4CD9-BABF-96C568E4D578}">
      <dsp:nvSpPr>
        <dsp:cNvPr id="0" name=""/>
        <dsp:cNvSpPr/>
      </dsp:nvSpPr>
      <dsp:spPr>
        <a:xfrm>
          <a:off x="5482028" y="714472"/>
          <a:ext cx="1502700" cy="1290330"/>
        </a:xfrm>
        <a:prstGeom prst="hexagon">
          <a:avLst>
            <a:gd name="adj" fmla="val 25000"/>
            <a:gd name="vf" fmla="val 115470"/>
          </a:avLst>
        </a:prstGeom>
        <a:gradFill rotWithShape="0">
          <a:gsLst>
            <a:gs pos="0">
              <a:schemeClr val="accent3">
                <a:hueOff val="-8074982"/>
                <a:satOff val="26531"/>
                <a:lumOff val="13530"/>
                <a:alphaOff val="0"/>
                <a:satMod val="103000"/>
                <a:lumMod val="102000"/>
                <a:tint val="94000"/>
              </a:schemeClr>
            </a:gs>
            <a:gs pos="50000">
              <a:schemeClr val="accent3">
                <a:hueOff val="-8074982"/>
                <a:satOff val="26531"/>
                <a:lumOff val="13530"/>
                <a:alphaOff val="0"/>
                <a:satMod val="110000"/>
                <a:lumMod val="100000"/>
                <a:shade val="100000"/>
              </a:schemeClr>
            </a:gs>
            <a:gs pos="100000">
              <a:schemeClr val="accent3">
                <a:hueOff val="-8074982"/>
                <a:satOff val="26531"/>
                <a:lumOff val="13530"/>
                <a:alphaOff val="0"/>
                <a:lumMod val="99000"/>
                <a:satMod val="120000"/>
                <a:shade val="78000"/>
              </a:schemeClr>
            </a:gs>
          </a:gsLst>
          <a:lin ang="5400000" scaled="0"/>
        </a:gradFill>
        <a:ln w="6350" cap="flat" cmpd="sng" algn="ctr">
          <a:solidFill>
            <a:schemeClr val="accent3">
              <a:hueOff val="-8074982"/>
              <a:satOff val="26531"/>
              <a:lumOff val="1353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0" tIns="17780" rIns="0" bIns="17780" numCol="1" spcCol="1270" anchor="ctr" anchorCtr="0">
          <a:noAutofit/>
        </a:bodyPr>
        <a:lstStyle/>
        <a:p>
          <a:pPr lvl="0" algn="ctr" defTabSz="622300">
            <a:lnSpc>
              <a:spcPct val="90000"/>
            </a:lnSpc>
            <a:spcBef>
              <a:spcPct val="0"/>
            </a:spcBef>
            <a:spcAft>
              <a:spcPct val="35000"/>
            </a:spcAft>
          </a:pPr>
          <a:r>
            <a:rPr lang="en-US" sz="1400" kern="1200" dirty="0">
              <a:solidFill>
                <a:schemeClr val="tx2"/>
              </a:solidFill>
            </a:rPr>
            <a:t>Increases chances of funding</a:t>
          </a:r>
        </a:p>
      </dsp:txBody>
      <dsp:txXfrm>
        <a:off x="5714780" y="914331"/>
        <a:ext cx="1037196" cy="890612"/>
      </dsp:txXfrm>
    </dsp:sp>
    <dsp:sp modelId="{53BE32CD-1F89-45B0-B2C7-E3B135908048}">
      <dsp:nvSpPr>
        <dsp:cNvPr id="0" name=""/>
        <dsp:cNvSpPr/>
      </dsp:nvSpPr>
      <dsp:spPr>
        <a:xfrm>
          <a:off x="6782350" y="1286439"/>
          <a:ext cx="175288" cy="151260"/>
        </a:xfrm>
        <a:prstGeom prst="hexagon">
          <a:avLst>
            <a:gd name="adj" fmla="val 25000"/>
            <a:gd name="vf" fmla="val 115470"/>
          </a:avLst>
        </a:prstGeom>
        <a:solidFill>
          <a:schemeClr val="lt1">
            <a:hueOff val="0"/>
            <a:satOff val="0"/>
            <a:lumOff val="0"/>
            <a:alphaOff val="0"/>
          </a:schemeClr>
        </a:solidFill>
        <a:ln w="6350" cap="flat" cmpd="sng" algn="ctr">
          <a:solidFill>
            <a:schemeClr val="accent3">
              <a:hueOff val="-7453830"/>
              <a:satOff val="24491"/>
              <a:lumOff val="12489"/>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B17A6969-AE67-42F1-8690-3543BB5BE4CE}">
      <dsp:nvSpPr>
        <dsp:cNvPr id="0" name=""/>
        <dsp:cNvSpPr/>
      </dsp:nvSpPr>
      <dsp:spPr>
        <a:xfrm>
          <a:off x="6784722" y="1525964"/>
          <a:ext cx="1502700" cy="1290330"/>
        </a:xfrm>
        <a:prstGeom prst="hexagon">
          <a:avLst>
            <a:gd name="adj" fmla="val 25000"/>
            <a:gd name="vf" fmla="val 115470"/>
          </a:avLst>
        </a:prstGeom>
        <a:blipFill rotWithShape="1">
          <a:blip xmlns:r="http://schemas.openxmlformats.org/officeDocument/2006/relationships" r:embed="rId4">
            <a:lum bright="70000" contrast="-70000"/>
          </a:blip>
          <a:stretch>
            <a:fillRect/>
          </a:stretch>
        </a:blipFill>
        <a:ln w="6350" cap="flat" cmpd="sng" algn="ctr">
          <a:solidFill>
            <a:schemeClr val="accent3">
              <a:hueOff val="-8074982"/>
              <a:satOff val="26531"/>
              <a:lumOff val="13530"/>
              <a:alphaOff val="0"/>
            </a:schemeClr>
          </a:solidFill>
          <a:prstDash val="solid"/>
          <a:miter lim="800000"/>
        </a:ln>
        <a:effectLst/>
      </dsp:spPr>
      <dsp:style>
        <a:lnRef idx="1">
          <a:scrgbClr r="0" g="0" b="0"/>
        </a:lnRef>
        <a:fillRef idx="1">
          <a:scrgbClr r="0" g="0" b="0"/>
        </a:fillRef>
        <a:effectRef idx="2">
          <a:scrgbClr r="0" g="0" b="0"/>
        </a:effectRef>
        <a:fontRef idx="minor"/>
      </dsp:style>
    </dsp:sp>
    <dsp:sp modelId="{AEA1113A-CD08-4F8F-9739-680C02606619}">
      <dsp:nvSpPr>
        <dsp:cNvPr id="0" name=""/>
        <dsp:cNvSpPr/>
      </dsp:nvSpPr>
      <dsp:spPr>
        <a:xfrm>
          <a:off x="7068389" y="1462991"/>
          <a:ext cx="175288" cy="151260"/>
        </a:xfrm>
        <a:prstGeom prst="hexagon">
          <a:avLst>
            <a:gd name="adj" fmla="val 25000"/>
            <a:gd name="vf" fmla="val 115470"/>
          </a:avLst>
        </a:prstGeom>
        <a:solidFill>
          <a:schemeClr val="lt1">
            <a:hueOff val="0"/>
            <a:satOff val="0"/>
            <a:lumOff val="0"/>
            <a:alphaOff val="0"/>
          </a:schemeClr>
        </a:solidFill>
        <a:ln w="6350" cap="flat" cmpd="sng" algn="ctr">
          <a:solidFill>
            <a:schemeClr val="accent3">
              <a:hueOff val="-8696136"/>
              <a:satOff val="28572"/>
              <a:lumOff val="1457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A5521B68-10F3-41F2-8B21-98531A9F0FBC}">
      <dsp:nvSpPr>
        <dsp:cNvPr id="0" name=""/>
        <dsp:cNvSpPr/>
      </dsp:nvSpPr>
      <dsp:spPr>
        <a:xfrm>
          <a:off x="6775179" y="13618"/>
          <a:ext cx="1502700" cy="1290330"/>
        </a:xfrm>
        <a:prstGeom prst="hexagon">
          <a:avLst>
            <a:gd name="adj" fmla="val 25000"/>
            <a:gd name="vf" fmla="val 115470"/>
          </a:avLst>
        </a:prstGeom>
        <a:gradFill rotWithShape="0">
          <a:gsLst>
            <a:gs pos="0">
              <a:schemeClr val="accent3">
                <a:hueOff val="-10766644"/>
                <a:satOff val="35375"/>
                <a:lumOff val="18039"/>
                <a:alphaOff val="0"/>
                <a:satMod val="103000"/>
                <a:lumMod val="102000"/>
                <a:tint val="94000"/>
              </a:schemeClr>
            </a:gs>
            <a:gs pos="50000">
              <a:schemeClr val="accent3">
                <a:hueOff val="-10766644"/>
                <a:satOff val="35375"/>
                <a:lumOff val="18039"/>
                <a:alphaOff val="0"/>
                <a:satMod val="110000"/>
                <a:lumMod val="100000"/>
                <a:shade val="100000"/>
              </a:schemeClr>
            </a:gs>
            <a:gs pos="100000">
              <a:schemeClr val="accent3">
                <a:hueOff val="-10766644"/>
                <a:satOff val="35375"/>
                <a:lumOff val="18039"/>
                <a:alphaOff val="0"/>
                <a:lumMod val="99000"/>
                <a:satMod val="120000"/>
                <a:shade val="78000"/>
              </a:schemeClr>
            </a:gs>
          </a:gsLst>
          <a:lin ang="5400000" scaled="0"/>
        </a:gradFill>
        <a:ln w="6350" cap="flat" cmpd="sng" algn="ctr">
          <a:solidFill>
            <a:schemeClr val="accent3">
              <a:hueOff val="-10766644"/>
              <a:satOff val="35375"/>
              <a:lumOff val="18039"/>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0" tIns="17780" rIns="0" bIns="17780" numCol="1" spcCol="1270" anchor="ctr" anchorCtr="0">
          <a:noAutofit/>
        </a:bodyPr>
        <a:lstStyle/>
        <a:p>
          <a:pPr lvl="0" algn="ctr" defTabSz="622300">
            <a:lnSpc>
              <a:spcPct val="90000"/>
            </a:lnSpc>
            <a:spcBef>
              <a:spcPct val="0"/>
            </a:spcBef>
            <a:spcAft>
              <a:spcPct val="35000"/>
            </a:spcAft>
          </a:pPr>
          <a:r>
            <a:rPr lang="en-US" sz="1400" kern="1200" dirty="0">
              <a:solidFill>
                <a:schemeClr val="tx2"/>
              </a:solidFill>
            </a:rPr>
            <a:t>Streamlines government procedures</a:t>
          </a:r>
        </a:p>
      </dsp:txBody>
      <dsp:txXfrm>
        <a:off x="7007931" y="213477"/>
        <a:ext cx="1037196" cy="890612"/>
      </dsp:txXfrm>
    </dsp:sp>
    <dsp:sp modelId="{3C4F5569-1888-4456-8A53-A6666485D4C8}">
      <dsp:nvSpPr>
        <dsp:cNvPr id="0" name=""/>
        <dsp:cNvSpPr/>
      </dsp:nvSpPr>
      <dsp:spPr>
        <a:xfrm>
          <a:off x="8075501" y="591908"/>
          <a:ext cx="175288" cy="151260"/>
        </a:xfrm>
        <a:prstGeom prst="hexagon">
          <a:avLst>
            <a:gd name="adj" fmla="val 25000"/>
            <a:gd name="vf" fmla="val 115470"/>
          </a:avLst>
        </a:prstGeom>
        <a:solidFill>
          <a:schemeClr val="lt1">
            <a:hueOff val="0"/>
            <a:satOff val="0"/>
            <a:lumOff val="0"/>
            <a:alphaOff val="0"/>
          </a:schemeClr>
        </a:solidFill>
        <a:ln w="6350" cap="flat" cmpd="sng" algn="ctr">
          <a:solidFill>
            <a:schemeClr val="accent3">
              <a:hueOff val="-9938440"/>
              <a:satOff val="32654"/>
              <a:lumOff val="16652"/>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38B56C9F-0203-446E-9D96-58F58C744953}">
      <dsp:nvSpPr>
        <dsp:cNvPr id="0" name=""/>
        <dsp:cNvSpPr/>
      </dsp:nvSpPr>
      <dsp:spPr>
        <a:xfrm>
          <a:off x="8068331" y="733440"/>
          <a:ext cx="1502700" cy="1290330"/>
        </a:xfrm>
        <a:prstGeom prst="hexagon">
          <a:avLst>
            <a:gd name="adj" fmla="val 25000"/>
            <a:gd name="vf" fmla="val 115470"/>
          </a:avLst>
        </a:prstGeom>
        <a:blipFill rotWithShape="1">
          <a:blip xmlns:r="http://schemas.openxmlformats.org/officeDocument/2006/relationships" r:embed="rId5">
            <a:lum bright="70000" contrast="-70000"/>
          </a:blip>
          <a:stretch>
            <a:fillRect/>
          </a:stretch>
        </a:blipFill>
        <a:ln w="6350" cap="flat" cmpd="sng" algn="ctr">
          <a:solidFill>
            <a:schemeClr val="accent3">
              <a:hueOff val="-10766644"/>
              <a:satOff val="35375"/>
              <a:lumOff val="18039"/>
              <a:alphaOff val="0"/>
            </a:schemeClr>
          </a:solidFill>
          <a:prstDash val="solid"/>
          <a:miter lim="800000"/>
        </a:ln>
        <a:effectLst/>
      </dsp:spPr>
      <dsp:style>
        <a:lnRef idx="1">
          <a:scrgbClr r="0" g="0" b="0"/>
        </a:lnRef>
        <a:fillRef idx="1">
          <a:scrgbClr r="0" g="0" b="0"/>
        </a:fillRef>
        <a:effectRef idx="2">
          <a:scrgbClr r="0" g="0" b="0"/>
        </a:effectRef>
        <a:fontRef idx="minor"/>
      </dsp:style>
    </dsp:sp>
    <dsp:sp modelId="{B9AA4B35-FA96-4AC3-8AFA-A14C7B62A5B7}">
      <dsp:nvSpPr>
        <dsp:cNvPr id="0" name=""/>
        <dsp:cNvSpPr/>
      </dsp:nvSpPr>
      <dsp:spPr>
        <a:xfrm>
          <a:off x="8367915" y="762136"/>
          <a:ext cx="175288" cy="151260"/>
        </a:xfrm>
        <a:prstGeom prst="hexagon">
          <a:avLst>
            <a:gd name="adj" fmla="val 25000"/>
            <a:gd name="vf" fmla="val 115470"/>
          </a:avLst>
        </a:prstGeom>
        <a:solidFill>
          <a:schemeClr val="lt1">
            <a:hueOff val="0"/>
            <a:satOff val="0"/>
            <a:lumOff val="0"/>
            <a:alphaOff val="0"/>
          </a:schemeClr>
        </a:solidFill>
        <a:ln w="6350" cap="flat" cmpd="sng" algn="ctr">
          <a:solidFill>
            <a:schemeClr val="accent3">
              <a:hueOff val="-11180745"/>
              <a:satOff val="36736"/>
              <a:lumOff val="18733"/>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80DF1CD2-2864-4758-98AD-B2DC6A49CF9E}">
      <dsp:nvSpPr>
        <dsp:cNvPr id="0" name=""/>
        <dsp:cNvSpPr/>
      </dsp:nvSpPr>
      <dsp:spPr>
        <a:xfrm>
          <a:off x="8068331" y="2157522"/>
          <a:ext cx="1502700" cy="1290330"/>
        </a:xfrm>
        <a:prstGeom prst="hexagon">
          <a:avLst>
            <a:gd name="adj" fmla="val 25000"/>
            <a:gd name="vf" fmla="val 115470"/>
          </a:avLst>
        </a:prstGeom>
        <a:gradFill rotWithShape="0">
          <a:gsLst>
            <a:gs pos="0">
              <a:schemeClr val="accent3">
                <a:hueOff val="-13458303"/>
                <a:satOff val="44219"/>
                <a:lumOff val="22549"/>
                <a:alphaOff val="0"/>
                <a:satMod val="103000"/>
                <a:lumMod val="102000"/>
                <a:tint val="94000"/>
              </a:schemeClr>
            </a:gs>
            <a:gs pos="50000">
              <a:schemeClr val="accent3">
                <a:hueOff val="-13458303"/>
                <a:satOff val="44219"/>
                <a:lumOff val="22549"/>
                <a:alphaOff val="0"/>
                <a:satMod val="110000"/>
                <a:lumMod val="100000"/>
                <a:shade val="100000"/>
              </a:schemeClr>
            </a:gs>
            <a:gs pos="100000">
              <a:schemeClr val="accent3">
                <a:hueOff val="-13458303"/>
                <a:satOff val="44219"/>
                <a:lumOff val="22549"/>
                <a:alphaOff val="0"/>
                <a:lumMod val="99000"/>
                <a:satMod val="120000"/>
                <a:shade val="78000"/>
              </a:schemeClr>
            </a:gs>
          </a:gsLst>
          <a:lin ang="5400000" scaled="0"/>
        </a:gradFill>
        <a:ln w="6350" cap="flat" cmpd="sng" algn="ctr">
          <a:solidFill>
            <a:schemeClr val="accent3">
              <a:hueOff val="-13458303"/>
              <a:satOff val="44219"/>
              <a:lumOff val="22549"/>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0" tIns="17780" rIns="0" bIns="17780" numCol="1" spcCol="1270" anchor="ctr" anchorCtr="0">
          <a:noAutofit/>
        </a:bodyPr>
        <a:lstStyle/>
        <a:p>
          <a:pPr lvl="0" algn="ctr" defTabSz="622300">
            <a:lnSpc>
              <a:spcPct val="90000"/>
            </a:lnSpc>
            <a:spcBef>
              <a:spcPct val="0"/>
            </a:spcBef>
            <a:spcAft>
              <a:spcPct val="35000"/>
            </a:spcAft>
          </a:pPr>
          <a:r>
            <a:rPr lang="en-US" sz="1400" kern="1200" dirty="0">
              <a:solidFill>
                <a:schemeClr val="tx2"/>
              </a:solidFill>
            </a:rPr>
            <a:t>Fosters economic development</a:t>
          </a:r>
        </a:p>
      </dsp:txBody>
      <dsp:txXfrm>
        <a:off x="8301083" y="2357381"/>
        <a:ext cx="1037196" cy="890612"/>
      </dsp:txXfrm>
    </dsp:sp>
    <dsp:sp modelId="{40FDE872-9ED7-45F1-8353-EFA75FD30055}">
      <dsp:nvSpPr>
        <dsp:cNvPr id="0" name=""/>
        <dsp:cNvSpPr/>
      </dsp:nvSpPr>
      <dsp:spPr>
        <a:xfrm>
          <a:off x="8366321" y="3287838"/>
          <a:ext cx="175288" cy="151260"/>
        </a:xfrm>
        <a:prstGeom prst="hexagon">
          <a:avLst>
            <a:gd name="adj" fmla="val 25000"/>
            <a:gd name="vf" fmla="val 115470"/>
          </a:avLst>
        </a:prstGeom>
        <a:solidFill>
          <a:schemeClr val="lt1">
            <a:hueOff val="0"/>
            <a:satOff val="0"/>
            <a:lumOff val="0"/>
            <a:alphaOff val="0"/>
          </a:schemeClr>
        </a:solidFill>
        <a:ln w="6350" cap="flat" cmpd="sng" algn="ctr">
          <a:solidFill>
            <a:schemeClr val="accent3">
              <a:hueOff val="-12423050"/>
              <a:satOff val="40818"/>
              <a:lumOff val="20815"/>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53482229-A6CD-415F-896C-2DDB7DC453F5}">
      <dsp:nvSpPr>
        <dsp:cNvPr id="0" name=""/>
        <dsp:cNvSpPr/>
      </dsp:nvSpPr>
      <dsp:spPr>
        <a:xfrm>
          <a:off x="6775179" y="2864213"/>
          <a:ext cx="1502700" cy="1290330"/>
        </a:xfrm>
        <a:prstGeom prst="hexagon">
          <a:avLst>
            <a:gd name="adj" fmla="val 25000"/>
            <a:gd name="vf" fmla="val 115470"/>
          </a:avLst>
        </a:prstGeom>
        <a:blipFill rotWithShape="1">
          <a:blip xmlns:r="http://schemas.openxmlformats.org/officeDocument/2006/relationships" r:embed="rId6">
            <a:lum bright="70000" contrast="-70000"/>
          </a:blip>
          <a:stretch>
            <a:fillRect/>
          </a:stretch>
        </a:blipFill>
        <a:ln w="6350" cap="flat" cmpd="sng" algn="ctr">
          <a:solidFill>
            <a:schemeClr val="accent3">
              <a:hueOff val="-13458303"/>
              <a:satOff val="44219"/>
              <a:lumOff val="22549"/>
              <a:alphaOff val="0"/>
            </a:schemeClr>
          </a:solidFill>
          <a:prstDash val="solid"/>
          <a:miter lim="800000"/>
        </a:ln>
        <a:effectLst/>
      </dsp:spPr>
      <dsp:style>
        <a:lnRef idx="1">
          <a:scrgbClr r="0" g="0" b="0"/>
        </a:lnRef>
        <a:fillRef idx="1">
          <a:scrgbClr r="0" g="0" b="0"/>
        </a:fillRef>
        <a:effectRef idx="2">
          <a:scrgbClr r="0" g="0" b="0"/>
        </a:effectRef>
        <a:fontRef idx="minor"/>
      </dsp:style>
    </dsp:sp>
    <dsp:sp modelId="{58B68355-684D-4908-9CCE-E90D942E53D2}">
      <dsp:nvSpPr>
        <dsp:cNvPr id="0" name=""/>
        <dsp:cNvSpPr/>
      </dsp:nvSpPr>
      <dsp:spPr>
        <a:xfrm>
          <a:off x="8087453" y="3430344"/>
          <a:ext cx="175288" cy="151260"/>
        </a:xfrm>
        <a:prstGeom prst="hexagon">
          <a:avLst>
            <a:gd name="adj" fmla="val 25000"/>
            <a:gd name="vf" fmla="val 115470"/>
          </a:avLst>
        </a:prstGeom>
        <a:solidFill>
          <a:schemeClr val="lt1">
            <a:hueOff val="0"/>
            <a:satOff val="0"/>
            <a:lumOff val="0"/>
            <a:alphaOff val="0"/>
          </a:schemeClr>
        </a:solidFill>
        <a:ln w="6350" cap="flat" cmpd="sng" algn="ctr">
          <a:solidFill>
            <a:schemeClr val="accent3">
              <a:hueOff val="-13665355"/>
              <a:satOff val="44899"/>
              <a:lumOff val="22896"/>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A98A1548-54A5-4983-A89F-22818679FAAF}">
      <dsp:nvSpPr>
        <dsp:cNvPr id="0" name=""/>
        <dsp:cNvSpPr/>
      </dsp:nvSpPr>
      <dsp:spPr>
        <a:xfrm>
          <a:off x="4188081" y="2855945"/>
          <a:ext cx="1502700" cy="1290330"/>
        </a:xfrm>
        <a:prstGeom prst="hexagon">
          <a:avLst>
            <a:gd name="adj" fmla="val 25000"/>
            <a:gd name="vf" fmla="val 115470"/>
          </a:avLst>
        </a:prstGeom>
        <a:gradFill rotWithShape="0">
          <a:gsLst>
            <a:gs pos="0">
              <a:schemeClr val="accent3">
                <a:hueOff val="-16149965"/>
                <a:satOff val="53063"/>
                <a:lumOff val="27059"/>
                <a:alphaOff val="0"/>
                <a:satMod val="103000"/>
                <a:lumMod val="102000"/>
                <a:tint val="94000"/>
              </a:schemeClr>
            </a:gs>
            <a:gs pos="50000">
              <a:schemeClr val="accent3">
                <a:hueOff val="-16149965"/>
                <a:satOff val="53063"/>
                <a:lumOff val="27059"/>
                <a:alphaOff val="0"/>
                <a:satMod val="110000"/>
                <a:lumMod val="100000"/>
                <a:shade val="100000"/>
              </a:schemeClr>
            </a:gs>
            <a:gs pos="100000">
              <a:schemeClr val="accent3">
                <a:hueOff val="-16149965"/>
                <a:satOff val="53063"/>
                <a:lumOff val="27059"/>
                <a:alphaOff val="0"/>
                <a:lumMod val="99000"/>
                <a:satMod val="120000"/>
                <a:shade val="78000"/>
              </a:schemeClr>
            </a:gs>
          </a:gsLst>
          <a:lin ang="5400000" scaled="0"/>
        </a:gradFill>
        <a:ln w="6350" cap="flat" cmpd="sng" algn="ctr">
          <a:solidFill>
            <a:schemeClr val="accent3">
              <a:hueOff val="-16149965"/>
              <a:satOff val="53063"/>
              <a:lumOff val="27059"/>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0" tIns="17780" rIns="0" bIns="17780" numCol="1" spcCol="1270" anchor="ctr" anchorCtr="0">
          <a:noAutofit/>
        </a:bodyPr>
        <a:lstStyle/>
        <a:p>
          <a:pPr lvl="0" algn="ctr" defTabSz="622300">
            <a:lnSpc>
              <a:spcPct val="90000"/>
            </a:lnSpc>
            <a:spcBef>
              <a:spcPct val="0"/>
            </a:spcBef>
            <a:spcAft>
              <a:spcPct val="35000"/>
            </a:spcAft>
          </a:pPr>
          <a:r>
            <a:rPr lang="en-US" sz="1400" kern="1200" dirty="0">
              <a:solidFill>
                <a:schemeClr val="tx2"/>
              </a:solidFill>
            </a:rPr>
            <a:t>Encourages discussion</a:t>
          </a:r>
        </a:p>
      </dsp:txBody>
      <dsp:txXfrm>
        <a:off x="4420833" y="3055804"/>
        <a:ext cx="1037196" cy="890612"/>
      </dsp:txXfrm>
    </dsp:sp>
    <dsp:sp modelId="{EC2452C7-EFC9-4A12-94E3-DF88883456F6}">
      <dsp:nvSpPr>
        <dsp:cNvPr id="0" name=""/>
        <dsp:cNvSpPr/>
      </dsp:nvSpPr>
      <dsp:spPr>
        <a:xfrm>
          <a:off x="4231106" y="3427912"/>
          <a:ext cx="175288" cy="151260"/>
        </a:xfrm>
        <a:prstGeom prst="hexagon">
          <a:avLst>
            <a:gd name="adj" fmla="val 25000"/>
            <a:gd name="vf" fmla="val 115470"/>
          </a:avLst>
        </a:prstGeom>
        <a:solidFill>
          <a:schemeClr val="lt1">
            <a:hueOff val="0"/>
            <a:satOff val="0"/>
            <a:lumOff val="0"/>
            <a:alphaOff val="0"/>
          </a:schemeClr>
        </a:solidFill>
        <a:ln w="6350" cap="flat" cmpd="sng" algn="ctr">
          <a:solidFill>
            <a:schemeClr val="accent3">
              <a:hueOff val="-14907660"/>
              <a:satOff val="48981"/>
              <a:lumOff val="24978"/>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815446AF-9469-4C47-B7EC-46142A309D55}">
      <dsp:nvSpPr>
        <dsp:cNvPr id="0" name=""/>
        <dsp:cNvSpPr/>
      </dsp:nvSpPr>
      <dsp:spPr>
        <a:xfrm>
          <a:off x="2895726" y="3573336"/>
          <a:ext cx="1502700" cy="1290330"/>
        </a:xfrm>
        <a:prstGeom prst="hexagon">
          <a:avLst>
            <a:gd name="adj" fmla="val 25000"/>
            <a:gd name="vf" fmla="val 115470"/>
          </a:avLst>
        </a:prstGeom>
        <a:blipFill rotWithShape="1">
          <a:blip xmlns:r="http://schemas.openxmlformats.org/officeDocument/2006/relationships" r:embed="rId7">
            <a:lum bright="70000" contrast="-70000"/>
          </a:blip>
          <a:stretch>
            <a:fillRect/>
          </a:stretch>
        </a:blipFill>
        <a:ln w="6350" cap="flat" cmpd="sng" algn="ctr">
          <a:solidFill>
            <a:schemeClr val="accent3">
              <a:hueOff val="-16149965"/>
              <a:satOff val="53063"/>
              <a:lumOff val="27059"/>
              <a:alphaOff val="0"/>
            </a:schemeClr>
          </a:solidFill>
          <a:prstDash val="solid"/>
          <a:miter lim="800000"/>
        </a:ln>
        <a:effectLst/>
      </dsp:spPr>
      <dsp:style>
        <a:lnRef idx="1">
          <a:scrgbClr r="0" g="0" b="0"/>
        </a:lnRef>
        <a:fillRef idx="1">
          <a:scrgbClr r="0" g="0" b="0"/>
        </a:fillRef>
        <a:effectRef idx="2">
          <a:scrgbClr r="0" g="0" b="0"/>
        </a:effectRef>
        <a:fontRef idx="minor"/>
      </dsp:style>
    </dsp:sp>
    <dsp:sp modelId="{B29BEF03-9632-415C-81D8-FDE9D384BBBF}">
      <dsp:nvSpPr>
        <dsp:cNvPr id="0" name=""/>
        <dsp:cNvSpPr/>
      </dsp:nvSpPr>
      <dsp:spPr>
        <a:xfrm>
          <a:off x="3917977" y="3591331"/>
          <a:ext cx="175288" cy="151260"/>
        </a:xfrm>
        <a:prstGeom prst="hexagon">
          <a:avLst>
            <a:gd name="adj" fmla="val 25000"/>
            <a:gd name="vf" fmla="val 115470"/>
          </a:avLst>
        </a:prstGeom>
        <a:solidFill>
          <a:schemeClr val="lt1">
            <a:hueOff val="0"/>
            <a:satOff val="0"/>
            <a:lumOff val="0"/>
            <a:alphaOff val="0"/>
          </a:schemeClr>
        </a:solidFill>
        <a:ln w="6350" cap="flat" cmpd="sng" algn="ctr">
          <a:solidFill>
            <a:schemeClr val="accent3">
              <a:hueOff val="-16149965"/>
              <a:satOff val="53063"/>
              <a:lumOff val="27059"/>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49EA25-D35F-408D-9BCA-4E52F16F2768}">
      <dsp:nvSpPr>
        <dsp:cNvPr id="0" name=""/>
        <dsp:cNvSpPr/>
      </dsp:nvSpPr>
      <dsp:spPr>
        <a:xfrm>
          <a:off x="807243" y="0"/>
          <a:ext cx="9148762" cy="4684711"/>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8249F6-A469-4398-B10A-181470B444C4}">
      <dsp:nvSpPr>
        <dsp:cNvPr id="0" name=""/>
        <dsp:cNvSpPr/>
      </dsp:nvSpPr>
      <dsp:spPr>
        <a:xfrm>
          <a:off x="5386" y="1405413"/>
          <a:ext cx="2590958" cy="1873884"/>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Introduction </a:t>
          </a:r>
          <a:r>
            <a:rPr lang="en-US" sz="2500" kern="1200" dirty="0"/>
            <a:t>&amp; Community Profile</a:t>
          </a:r>
        </a:p>
      </dsp:txBody>
      <dsp:txXfrm>
        <a:off x="96861" y="1496888"/>
        <a:ext cx="2408008" cy="1690934"/>
      </dsp:txXfrm>
    </dsp:sp>
    <dsp:sp modelId="{C95D9797-B775-4838-B459-E2D53BF992F3}">
      <dsp:nvSpPr>
        <dsp:cNvPr id="0" name=""/>
        <dsp:cNvSpPr/>
      </dsp:nvSpPr>
      <dsp:spPr>
        <a:xfrm>
          <a:off x="2725892" y="1405413"/>
          <a:ext cx="2590958" cy="1873884"/>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a:t>Community Vision &amp; Goals</a:t>
          </a:r>
        </a:p>
      </dsp:txBody>
      <dsp:txXfrm>
        <a:off x="2817367" y="1496888"/>
        <a:ext cx="2408008" cy="1690934"/>
      </dsp:txXfrm>
    </dsp:sp>
    <dsp:sp modelId="{AE92827C-E1EC-433A-8F7E-93A1C07F9E72}">
      <dsp:nvSpPr>
        <dsp:cNvPr id="0" name=""/>
        <dsp:cNvSpPr/>
      </dsp:nvSpPr>
      <dsp:spPr>
        <a:xfrm>
          <a:off x="5446398" y="1405413"/>
          <a:ext cx="2590958" cy="1873884"/>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smtClean="0"/>
            <a:t>Objectives &amp; Projects</a:t>
          </a:r>
          <a:endParaRPr lang="en-US" sz="2500" kern="1200" dirty="0"/>
        </a:p>
      </dsp:txBody>
      <dsp:txXfrm>
        <a:off x="5537873" y="1496888"/>
        <a:ext cx="2408008" cy="1690934"/>
      </dsp:txXfrm>
    </dsp:sp>
    <dsp:sp modelId="{62142643-F200-494A-B74F-662CD61C33B7}">
      <dsp:nvSpPr>
        <dsp:cNvPr id="0" name=""/>
        <dsp:cNvSpPr/>
      </dsp:nvSpPr>
      <dsp:spPr>
        <a:xfrm>
          <a:off x="8166904" y="1405413"/>
          <a:ext cx="2590958" cy="1873884"/>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en-US" sz="2500" kern="1200" dirty="0"/>
            <a:t>Implementation Strategy</a:t>
          </a:r>
        </a:p>
      </dsp:txBody>
      <dsp:txXfrm>
        <a:off x="8258379" y="1496888"/>
        <a:ext cx="2408008" cy="1690934"/>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6368F83A-302B-D5C7-8388-31A7738B949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55529D8-29D3-4EF8-AFE4-9B04C334D78A}" type="datetimeFigureOut">
              <a:rPr lang="en-US" smtClean="0"/>
              <a:t>4/8/2026</a:t>
            </a:fld>
            <a:endParaRPr lang="en-US" dirty="0"/>
          </a:p>
        </p:txBody>
      </p:sp>
      <p:sp>
        <p:nvSpPr>
          <p:cNvPr id="4" name="Footer Placeholder 3">
            <a:extLst>
              <a:ext uri="{FF2B5EF4-FFF2-40B4-BE49-F238E27FC236}">
                <a16:creationId xmlns:a16="http://schemas.microsoft.com/office/drawing/2014/main" id="{A90593AB-C6A0-9A15-AB36-A73DC45ECA7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t>Footer</a:t>
            </a:r>
          </a:p>
        </p:txBody>
      </p:sp>
      <p:sp>
        <p:nvSpPr>
          <p:cNvPr id="5" name="Slide Number Placeholder 4">
            <a:extLst>
              <a:ext uri="{FF2B5EF4-FFF2-40B4-BE49-F238E27FC236}">
                <a16:creationId xmlns:a16="http://schemas.microsoft.com/office/drawing/2014/main" id="{EEFA4FD5-91A7-B4C3-9946-947BB86E9AE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E52CC-DD0F-44B3-B13D-E7228EEC80E7}" type="slidenum">
              <a:rPr lang="en-US" smtClean="0"/>
              <a:t>‹#›</a:t>
            </a:fld>
            <a:endParaRPr lang="en-US" dirty="0"/>
          </a:p>
        </p:txBody>
      </p:sp>
      <p:sp>
        <p:nvSpPr>
          <p:cNvPr id="6" name="Header Placeholder 5">
            <a:extLst>
              <a:ext uri="{FF2B5EF4-FFF2-40B4-BE49-F238E27FC236}">
                <a16:creationId xmlns:a16="http://schemas.microsoft.com/office/drawing/2014/main" id="{7D257EEE-7A71-A801-1D30-27730853F45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ltLang="zh-CN" dirty="0"/>
              <a:t>Header</a:t>
            </a:r>
            <a:endParaRPr lang="en-US" dirty="0"/>
          </a:p>
        </p:txBody>
      </p:sp>
    </p:spTree>
    <p:extLst>
      <p:ext uri="{BB962C8B-B14F-4D97-AF65-F5344CB8AC3E}">
        <p14:creationId xmlns:p14="http://schemas.microsoft.com/office/powerpoint/2010/main" val="33233634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ltLang="zh-CN" dirty="0"/>
              <a:t>Click to edit Master text styles</a:t>
            </a:r>
            <a:endParaRPr lang="zh-CN" altLang="en-US" dirty="0"/>
          </a:p>
          <a:p>
            <a:pPr lvl="1"/>
            <a:r>
              <a:rPr lang="en-US" altLang="zh-CN" dirty="0"/>
              <a:t>Second</a:t>
            </a:r>
            <a:r>
              <a:rPr lang="zh-CN" altLang="en-US" dirty="0"/>
              <a:t> </a:t>
            </a:r>
            <a:r>
              <a:rPr lang="en-US" altLang="zh-CN" dirty="0"/>
              <a:t>level</a:t>
            </a:r>
            <a:endParaRPr lang="zh-CN" altLang="en-US" dirty="0"/>
          </a:p>
          <a:p>
            <a:pPr lvl="2"/>
            <a:r>
              <a:rPr lang="en-US" altLang="zh-CN" dirty="0"/>
              <a:t>Third</a:t>
            </a:r>
            <a:r>
              <a:rPr lang="zh-CN" altLang="en-US" dirty="0"/>
              <a:t> </a:t>
            </a:r>
            <a:r>
              <a:rPr lang="en-US" altLang="zh-CN" dirty="0"/>
              <a:t>level</a:t>
            </a:r>
            <a:endParaRPr lang="zh-CN" altLang="en-US" dirty="0"/>
          </a:p>
          <a:p>
            <a:pPr lvl="3"/>
            <a:r>
              <a:rPr lang="en-US" altLang="zh-CN" dirty="0"/>
              <a:t>Fourth level</a:t>
            </a:r>
            <a:endParaRPr lang="zh-CN" altLang="en-US" dirty="0"/>
          </a:p>
          <a:p>
            <a:pPr lvl="4"/>
            <a:r>
              <a:rPr lang="en-US" altLang="zh-CN" dirty="0"/>
              <a:t>Fifth level</a:t>
            </a:r>
            <a:endParaRPr lang="zh-CN" altLang="en-US"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3DABDA-89F0-4727-B28F-05A90B0069BB}" type="slidenum">
              <a:rPr lang="zh-CN" altLang="en-US" smtClean="0"/>
              <a:t>‹#›</a:t>
            </a:fld>
            <a:endParaRPr lang="zh-CN" altLang="en-US"/>
          </a:p>
        </p:txBody>
      </p:sp>
      <p:sp>
        <p:nvSpPr>
          <p:cNvPr id="8" name="Date Placeholder 7">
            <a:extLst>
              <a:ext uri="{FF2B5EF4-FFF2-40B4-BE49-F238E27FC236}">
                <a16:creationId xmlns:a16="http://schemas.microsoft.com/office/drawing/2014/main" id="{2D11F53F-2F00-3651-F337-81306AF8F1EE}"/>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EF805B-254D-4FE1-8316-FEA92B4B8253}" type="datetimeFigureOut">
              <a:rPr lang="en-US" smtClean="0"/>
              <a:t>4/8/2026</a:t>
            </a:fld>
            <a:endParaRPr lang="en-US"/>
          </a:p>
        </p:txBody>
      </p:sp>
    </p:spTree>
    <p:extLst>
      <p:ext uri="{BB962C8B-B14F-4D97-AF65-F5344CB8AC3E}">
        <p14:creationId xmlns:p14="http://schemas.microsoft.com/office/powerpoint/2010/main" val="469895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Strong Centers</a:t>
            </a:r>
          </a:p>
          <a:p>
            <a:r>
              <a:rPr lang="en-US" dirty="0" smtClean="0"/>
              <a:t>Strong centers are walkable, people oriented places with a mix of jobs, housing, shopping, dining, culture, public spaces, entertainment, transportation, and services.</a:t>
            </a:r>
            <a:endParaRPr lang="en-US" dirty="0"/>
          </a:p>
        </p:txBody>
      </p:sp>
      <p:sp>
        <p:nvSpPr>
          <p:cNvPr id="4" name="Slide Number Placeholder 3"/>
          <p:cNvSpPr>
            <a:spLocks noGrp="1"/>
          </p:cNvSpPr>
          <p:nvPr>
            <p:ph type="sldNum" sz="quarter" idx="10"/>
          </p:nvPr>
        </p:nvSpPr>
        <p:spPr/>
        <p:txBody>
          <a:bodyPr/>
          <a:lstStyle/>
          <a:p>
            <a:fld id="{893DABDA-89F0-4727-B28F-05A90B0069BB}" type="slidenum">
              <a:rPr lang="zh-CN" altLang="en-US" smtClean="0"/>
              <a:t>13</a:t>
            </a:fld>
            <a:endParaRPr lang="zh-CN" altLang="en-US"/>
          </a:p>
        </p:txBody>
      </p:sp>
    </p:spTree>
    <p:extLst>
      <p:ext uri="{BB962C8B-B14F-4D97-AF65-F5344CB8AC3E}">
        <p14:creationId xmlns:p14="http://schemas.microsoft.com/office/powerpoint/2010/main" val="862910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Weakness related</a:t>
            </a:r>
            <a:r>
              <a:rPr lang="en-US" b="1" baseline="0" dirty="0" smtClean="0"/>
              <a:t> to limited municipal services: </a:t>
            </a:r>
            <a:r>
              <a:rPr lang="en-US" b="0" dirty="0" smtClean="0"/>
              <a:t>residents feel they pay similar or higher taxes but receive fewer core services </a:t>
            </a:r>
            <a:endParaRPr lang="en-US" b="0" dirty="0"/>
          </a:p>
        </p:txBody>
      </p:sp>
      <p:sp>
        <p:nvSpPr>
          <p:cNvPr id="4" name="Slide Number Placeholder 3"/>
          <p:cNvSpPr>
            <a:spLocks noGrp="1"/>
          </p:cNvSpPr>
          <p:nvPr>
            <p:ph type="sldNum" sz="quarter" idx="10"/>
          </p:nvPr>
        </p:nvSpPr>
        <p:spPr/>
        <p:txBody>
          <a:bodyPr/>
          <a:lstStyle/>
          <a:p>
            <a:fld id="{893DABDA-89F0-4727-B28F-05A90B0069BB}" type="slidenum">
              <a:rPr lang="zh-CN" altLang="en-US" smtClean="0"/>
              <a:t>24</a:t>
            </a:fld>
            <a:endParaRPr lang="zh-CN" altLang="en-US"/>
          </a:p>
        </p:txBody>
      </p:sp>
    </p:spTree>
    <p:extLst>
      <p:ext uri="{BB962C8B-B14F-4D97-AF65-F5344CB8AC3E}">
        <p14:creationId xmlns:p14="http://schemas.microsoft.com/office/powerpoint/2010/main" val="3099164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542409-6A04-4DC6-AC3A-D3758287A8F2}" type="slidenum">
              <a:rPr lang="en-US" smtClean="0"/>
              <a:pPr/>
              <a:t>33</a:t>
            </a:fld>
            <a:endParaRPr lang="en-US" dirty="0"/>
          </a:p>
        </p:txBody>
      </p:sp>
    </p:spTree>
    <p:extLst>
      <p:ext uri="{BB962C8B-B14F-4D97-AF65-F5344CB8AC3E}">
        <p14:creationId xmlns:p14="http://schemas.microsoft.com/office/powerpoint/2010/main" val="1757149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userDrawn="1"/>
        </p:nvSpPr>
        <p:spPr>
          <a:xfrm>
            <a:off x="1626694" y="8627"/>
            <a:ext cx="4971403" cy="5943600"/>
          </a:xfrm>
          <a:prstGeom prst="rect">
            <a:avLst/>
          </a:prstGeom>
          <a:solidFill>
            <a:srgbClr val="33A4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userDrawn="1"/>
        </p:nvPicPr>
        <p:blipFill rotWithShape="1">
          <a:blip r:embed="rId2" cstate="hqprint">
            <a:extLst>
              <a:ext uri="{28A0092B-C50C-407E-A947-70E740481C1C}">
                <a14:useLocalDpi xmlns:a14="http://schemas.microsoft.com/office/drawing/2010/main" val="0"/>
              </a:ext>
            </a:extLst>
          </a:blip>
          <a:srcRect t="-221"/>
          <a:stretch/>
        </p:blipFill>
        <p:spPr>
          <a:xfrm>
            <a:off x="0" y="2057401"/>
            <a:ext cx="1475117" cy="3894826"/>
          </a:xfrm>
          <a:prstGeom prst="rect">
            <a:avLst/>
          </a:prstGeom>
        </p:spPr>
      </p:pic>
      <p:sp>
        <p:nvSpPr>
          <p:cNvPr id="2" name="Title 1"/>
          <p:cNvSpPr>
            <a:spLocks noGrp="1"/>
          </p:cNvSpPr>
          <p:nvPr>
            <p:ph type="ctrTitle" hasCustomPrompt="1"/>
          </p:nvPr>
        </p:nvSpPr>
        <p:spPr>
          <a:xfrm>
            <a:off x="1751777" y="3019706"/>
            <a:ext cx="4846320" cy="2387600"/>
          </a:xfrm>
        </p:spPr>
        <p:txBody>
          <a:bodyPr anchor="b">
            <a:normAutofit/>
          </a:bodyPr>
          <a:lstStyle>
            <a:lvl1pPr algn="l">
              <a:lnSpc>
                <a:spcPct val="90000"/>
              </a:lnSpc>
              <a:defRPr sz="2400" baseline="0">
                <a:solidFill>
                  <a:schemeClr val="bg1"/>
                </a:solidFill>
                <a:latin typeface="Proxima Nova" panose="02000506030000020004" pitchFamily="50" charset="0"/>
              </a:defRPr>
            </a:lvl1pPr>
          </a:lstStyle>
          <a:p>
            <a:r>
              <a:rPr lang="en-US" dirty="0"/>
              <a:t>Comprehensive Plan Update</a:t>
            </a:r>
            <a:endParaRPr dirty="0"/>
          </a:p>
        </p:txBody>
      </p:sp>
      <p:sp>
        <p:nvSpPr>
          <p:cNvPr id="3" name="Subtitle 2"/>
          <p:cNvSpPr>
            <a:spLocks noGrp="1"/>
          </p:cNvSpPr>
          <p:nvPr>
            <p:ph type="subTitle" idx="1"/>
          </p:nvPr>
        </p:nvSpPr>
        <p:spPr>
          <a:xfrm>
            <a:off x="1751777" y="5381894"/>
            <a:ext cx="4846320" cy="448056"/>
          </a:xfrm>
        </p:spPr>
        <p:txBody>
          <a:bodyPr>
            <a:normAutofit/>
          </a:bodyPr>
          <a:lstStyle>
            <a:lvl1pPr marL="0" indent="0" algn="l">
              <a:spcBef>
                <a:spcPts val="0"/>
              </a:spcBef>
              <a:buNone/>
              <a:defRPr sz="1800">
                <a:solidFill>
                  <a:schemeClr val="bg1"/>
                </a:solidFill>
                <a:latin typeface="Proxima Nova" panose="02000506030000020004"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dirty="0"/>
          </a:p>
        </p:txBody>
      </p:sp>
      <p:pic>
        <p:nvPicPr>
          <p:cNvPr id="5" name="Picture 4"/>
          <p:cNvPicPr>
            <a:picLocks noChangeAspect="1"/>
          </p:cNvPicPr>
          <p:nvPr userDrawn="1"/>
        </p:nvPicPr>
        <p:blipFill rotWithShape="1">
          <a:blip r:embed="rId3" cstate="hqprint">
            <a:extLst>
              <a:ext uri="{28A0092B-C50C-407E-A947-70E740481C1C}">
                <a14:useLocalDpi xmlns:a14="http://schemas.microsoft.com/office/drawing/2010/main" val="0"/>
              </a:ext>
            </a:extLst>
          </a:blip>
          <a:srcRect t="-220"/>
          <a:stretch/>
        </p:blipFill>
        <p:spPr>
          <a:xfrm>
            <a:off x="6749674" y="2048773"/>
            <a:ext cx="2058753" cy="3894827"/>
          </a:xfrm>
          <a:prstGeom prst="rect">
            <a:avLst/>
          </a:prstGeom>
        </p:spPr>
      </p:pic>
      <p:pic>
        <p:nvPicPr>
          <p:cNvPr id="6" name="Picture 5"/>
          <p:cNvPicPr>
            <a:picLocks noChangeAspect="1"/>
          </p:cNvPicPr>
          <p:nvPr userDrawn="1"/>
        </p:nvPicPr>
        <p:blipFill rotWithShape="1">
          <a:blip r:embed="rId4" cstate="hqprint">
            <a:extLst>
              <a:ext uri="{28A0092B-C50C-407E-A947-70E740481C1C}">
                <a14:useLocalDpi xmlns:a14="http://schemas.microsoft.com/office/drawing/2010/main" val="0"/>
              </a:ext>
            </a:extLst>
          </a:blip>
          <a:srcRect/>
          <a:stretch/>
        </p:blipFill>
        <p:spPr>
          <a:xfrm>
            <a:off x="8915400" y="2057401"/>
            <a:ext cx="3276600" cy="3896652"/>
          </a:xfrm>
          <a:prstGeom prst="rect">
            <a:avLst/>
          </a:prstGeom>
        </p:spPr>
      </p:pic>
    </p:spTree>
    <p:extLst>
      <p:ext uri="{BB962C8B-B14F-4D97-AF65-F5344CB8AC3E}">
        <p14:creationId xmlns:p14="http://schemas.microsoft.com/office/powerpoint/2010/main" val="3352058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4-item Lists 2">
    <p:spTree>
      <p:nvGrpSpPr>
        <p:cNvPr id="1" name=""/>
        <p:cNvGrpSpPr/>
        <p:nvPr/>
      </p:nvGrpSpPr>
      <p:grpSpPr>
        <a:xfrm>
          <a:off x="0" y="0"/>
          <a:ext cx="0" cy="0"/>
          <a:chOff x="0" y="0"/>
          <a:chExt cx="0" cy="0"/>
        </a:xfrm>
      </p:grpSpPr>
      <p:sp>
        <p:nvSpPr>
          <p:cNvPr id="7" name="Freeform 10">
            <a:extLst>
              <a:ext uri="{FF2B5EF4-FFF2-40B4-BE49-F238E27FC236}">
                <a16:creationId xmlns:a16="http://schemas.microsoft.com/office/drawing/2014/main" id="{D4888504-5BF2-3499-7E28-49F0F0ECE7E1}"/>
              </a:ext>
              <a:ext uri="{C183D7F6-B498-43B3-948B-1728B52AA6E4}">
                <adec:decorative xmlns:adec="http://schemas.microsoft.com/office/drawing/2017/decorative" xmlns="" val="1"/>
              </a:ext>
            </a:extLst>
          </p:cNvPr>
          <p:cNvSpPr/>
          <p:nvPr userDrawn="1"/>
        </p:nvSpPr>
        <p:spPr>
          <a:xfrm>
            <a:off x="11726944" y="6372520"/>
            <a:ext cx="465056" cy="48548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5" name="Freeform 10">
            <a:extLst>
              <a:ext uri="{FF2B5EF4-FFF2-40B4-BE49-F238E27FC236}">
                <a16:creationId xmlns:a16="http://schemas.microsoft.com/office/drawing/2014/main" id="{283C4DB0-1484-674B-C4BF-ED0DEABCD890}"/>
              </a:ext>
              <a:ext uri="{C183D7F6-B498-43B3-948B-1728B52AA6E4}">
                <adec:decorative xmlns:adec="http://schemas.microsoft.com/office/drawing/2017/decorative" xmlns="" val="1"/>
              </a:ext>
            </a:extLst>
          </p:cNvPr>
          <p:cNvSpPr/>
          <p:nvPr userDrawn="1"/>
        </p:nvSpPr>
        <p:spPr>
          <a:xfrm>
            <a:off x="0" y="263952"/>
            <a:ext cx="12192000" cy="876692"/>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9" name="Footer Placeholder 8">
            <a:extLst>
              <a:ext uri="{FF2B5EF4-FFF2-40B4-BE49-F238E27FC236}">
                <a16:creationId xmlns:a16="http://schemas.microsoft.com/office/drawing/2014/main" id="{B55107F5-0C95-C95E-3DE4-4F082C58CB0A}"/>
              </a:ext>
            </a:extLst>
          </p:cNvPr>
          <p:cNvSpPr>
            <a:spLocks noGrp="1"/>
          </p:cNvSpPr>
          <p:nvPr>
            <p:ph type="ftr" sz="quarter" idx="37"/>
          </p:nvPr>
        </p:nvSpPr>
        <p:spPr/>
        <p:txBody>
          <a:bodyPr/>
          <a:lstStyle/>
          <a:p>
            <a:r>
              <a:rPr lang="en-US" altLang="zh-CN" dirty="0"/>
              <a:t>Town of Van Buren | Comprehensive Plan Update</a:t>
            </a:r>
          </a:p>
        </p:txBody>
      </p:sp>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1027522" y="339050"/>
            <a:ext cx="7909262" cy="726493"/>
          </a:xfrm>
        </p:spPr>
        <p:txBody>
          <a:bodyPr lIns="0" tIns="0" rIns="0" bIns="0" anchor="ctr">
            <a:noAutofit/>
          </a:bodyPr>
          <a:lstStyle>
            <a:lvl1pPr algn="l">
              <a:defRPr sz="3600" b="0" baseline="0">
                <a:solidFill>
                  <a:schemeClr val="bg1"/>
                </a:solidFill>
                <a:latin typeface="Proxima Nova" panose="02000506030000020004" pitchFamily="50" charset="0"/>
              </a:defRPr>
            </a:lvl1pPr>
          </a:lstStyle>
          <a:p>
            <a:r>
              <a:rPr lang="en-US" dirty="0"/>
              <a:t>Click to edit Master title style</a:t>
            </a:r>
          </a:p>
        </p:txBody>
      </p:sp>
      <p:sp>
        <p:nvSpPr>
          <p:cNvPr id="16" name="Freeform 10">
            <a:extLst>
              <a:ext uri="{FF2B5EF4-FFF2-40B4-BE49-F238E27FC236}">
                <a16:creationId xmlns:a16="http://schemas.microsoft.com/office/drawing/2014/main" id="{D4888504-5BF2-3499-7E28-49F0F0ECE7E1}"/>
              </a:ext>
              <a:ext uri="{C183D7F6-B498-43B3-948B-1728B52AA6E4}">
                <adec:decorative xmlns:adec="http://schemas.microsoft.com/office/drawing/2017/decorative" xmlns="" val="1"/>
              </a:ext>
            </a:extLst>
          </p:cNvPr>
          <p:cNvSpPr/>
          <p:nvPr userDrawn="1"/>
        </p:nvSpPr>
        <p:spPr>
          <a:xfrm>
            <a:off x="0" y="6372520"/>
            <a:ext cx="1224952" cy="48548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8" name="Date Placeholder 7">
            <a:extLst>
              <a:ext uri="{FF2B5EF4-FFF2-40B4-BE49-F238E27FC236}">
                <a16:creationId xmlns:a16="http://schemas.microsoft.com/office/drawing/2014/main" id="{64C1AF10-A183-01BB-6115-A12D3DDA7CB0}"/>
              </a:ext>
            </a:extLst>
          </p:cNvPr>
          <p:cNvSpPr>
            <a:spLocks noGrp="1"/>
          </p:cNvSpPr>
          <p:nvPr>
            <p:ph type="dt" sz="half" idx="36"/>
          </p:nvPr>
        </p:nvSpPr>
        <p:spPr>
          <a:xfrm>
            <a:off x="91300" y="6527800"/>
            <a:ext cx="2743200" cy="266700"/>
          </a:xfrm>
        </p:spPr>
        <p:txBody>
          <a:bodyPr/>
          <a:lstStyle>
            <a:lvl1pPr>
              <a:defRPr>
                <a:solidFill>
                  <a:schemeClr val="bg1"/>
                </a:solidFill>
              </a:defRPr>
            </a:lvl1pPr>
          </a:lstStyle>
          <a:p>
            <a:r>
              <a:rPr lang="en-US" altLang="zh-CN" smtClean="0"/>
              <a:t>April 8, 2026</a:t>
            </a:r>
            <a:endParaRPr lang="en-US" altLang="zh-CN"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0955" y="339050"/>
            <a:ext cx="745611" cy="726493"/>
          </a:xfrm>
          <a:prstGeom prst="rect">
            <a:avLst/>
          </a:prstGeom>
        </p:spPr>
      </p:pic>
      <p:pic>
        <p:nvPicPr>
          <p:cNvPr id="6" name="Picture 5"/>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804999" y="715465"/>
            <a:ext cx="304986" cy="349326"/>
          </a:xfrm>
          <a:prstGeom prst="rect">
            <a:avLst/>
          </a:prstGeom>
        </p:spPr>
      </p:pic>
      <p:sp>
        <p:nvSpPr>
          <p:cNvPr id="10" name="Slide Number Placeholder 9">
            <a:extLst>
              <a:ext uri="{FF2B5EF4-FFF2-40B4-BE49-F238E27FC236}">
                <a16:creationId xmlns:a16="http://schemas.microsoft.com/office/drawing/2014/main" id="{89E57D62-91BE-1391-42C8-DCAE0350D2ED}"/>
              </a:ext>
            </a:extLst>
          </p:cNvPr>
          <p:cNvSpPr>
            <a:spLocks noGrp="1"/>
          </p:cNvSpPr>
          <p:nvPr>
            <p:ph type="sldNum" sz="half" idx="38"/>
          </p:nvPr>
        </p:nvSpPr>
        <p:spPr>
          <a:xfrm>
            <a:off x="11791131" y="6481910"/>
            <a:ext cx="332721" cy="266700"/>
          </a:xfrm>
        </p:spPr>
        <p:txBody>
          <a:bodyPr anchor="ctr" anchorCtr="0"/>
          <a:lstStyle>
            <a:lvl1pPr algn="ctr">
              <a:defRPr>
                <a:solidFill>
                  <a:schemeClr val="bg1"/>
                </a:solidFill>
              </a:defRPr>
            </a:lvl1pPr>
          </a:lstStyle>
          <a:p>
            <a:fld id="{64D095EA-18D5-4754-B677-EAAE710458D2}" type="slidenum">
              <a:rPr lang="en-US" altLang="zh-CN" smtClean="0"/>
              <a:pPr/>
              <a:t>‹#›</a:t>
            </a:fld>
            <a:endParaRPr lang="en-US" altLang="zh-CN" dirty="0"/>
          </a:p>
        </p:txBody>
      </p:sp>
      <p:sp>
        <p:nvSpPr>
          <p:cNvPr id="11" name="Content Placeholder 10"/>
          <p:cNvSpPr>
            <a:spLocks noGrp="1"/>
          </p:cNvSpPr>
          <p:nvPr>
            <p:ph sz="quarter" idx="40"/>
          </p:nvPr>
        </p:nvSpPr>
        <p:spPr>
          <a:xfrm>
            <a:off x="1027521" y="1500728"/>
            <a:ext cx="10763609" cy="4684412"/>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2492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hoto 1">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4105B0D-67F2-9812-52C4-70EF88F9FDD0}"/>
              </a:ext>
            </a:extLst>
          </p:cNvPr>
          <p:cNvSpPr>
            <a:spLocks noGrp="1"/>
          </p:cNvSpPr>
          <p:nvPr>
            <p:ph type="title"/>
          </p:nvPr>
        </p:nvSpPr>
        <p:spPr>
          <a:xfrm>
            <a:off x="657226" y="436418"/>
            <a:ext cx="5896338" cy="4512397"/>
          </a:xfrm>
        </p:spPr>
        <p:txBody>
          <a:bodyPr lIns="0" tIns="0" rIns="0" bIns="0">
            <a:noAutofit/>
          </a:bodyPr>
          <a:lstStyle>
            <a:lvl1pPr>
              <a:defRPr sz="6000" b="0" baseline="0"/>
            </a:lvl1pPr>
          </a:lstStyle>
          <a:p>
            <a:r>
              <a:rPr lang="en-US"/>
              <a:t>Click to edit Master title style</a:t>
            </a:r>
            <a:endParaRPr lang="en-CN"/>
          </a:p>
        </p:txBody>
      </p:sp>
      <p:sp>
        <p:nvSpPr>
          <p:cNvPr id="3" name="Text Placeholder 2">
            <a:extLst>
              <a:ext uri="{FF2B5EF4-FFF2-40B4-BE49-F238E27FC236}">
                <a16:creationId xmlns:a16="http://schemas.microsoft.com/office/drawing/2014/main" id="{DA114507-3B87-3C37-7F16-5679671A064B}"/>
              </a:ext>
            </a:extLst>
          </p:cNvPr>
          <p:cNvSpPr>
            <a:spLocks noGrp="1"/>
          </p:cNvSpPr>
          <p:nvPr>
            <p:ph type="body" sz="quarter" idx="17" hasCustomPrompt="1"/>
          </p:nvPr>
        </p:nvSpPr>
        <p:spPr>
          <a:xfrm>
            <a:off x="657225" y="5152864"/>
            <a:ext cx="5889827" cy="1268718"/>
          </a:xfrm>
        </p:spPr>
        <p:txBody>
          <a:bodyPr lIns="0" tIns="0" rIns="0" bIns="0">
            <a:noAutofit/>
          </a:bodyPr>
          <a:lstStyle>
            <a:lvl1pPr marL="0" indent="0">
              <a:lnSpc>
                <a:spcPct val="120000"/>
              </a:lnSpc>
              <a:spcBef>
                <a:spcPts val="0"/>
              </a:spcBef>
              <a:buNone/>
              <a:defRPr sz="1400" baseline="0">
                <a:solidFill>
                  <a:schemeClr val="tx1"/>
                </a:solidFill>
                <a:latin typeface="+mn-lt"/>
              </a:defRPr>
            </a:lvl1pPr>
          </a:lstStyle>
          <a:p>
            <a:pPr lvl="0"/>
            <a:r>
              <a:rPr lang="en-US" altLang="zh-CN" dirty="0"/>
              <a:t>Click</a:t>
            </a:r>
            <a:r>
              <a:rPr lang="zh-CN" altLang="en-US" dirty="0"/>
              <a:t> </a:t>
            </a:r>
            <a:r>
              <a:rPr lang="en-US" altLang="zh-CN" dirty="0"/>
              <a:t>to edit Master subtitle style</a:t>
            </a:r>
            <a:endParaRPr lang="zh-CN" altLang="en-US" dirty="0"/>
          </a:p>
        </p:txBody>
      </p:sp>
      <p:sp>
        <p:nvSpPr>
          <p:cNvPr id="7" name="Picture Placeholder 6" descr="Closeup on person wearing glasses.">
            <a:extLst>
              <a:ext uri="{FF2B5EF4-FFF2-40B4-BE49-F238E27FC236}">
                <a16:creationId xmlns:a16="http://schemas.microsoft.com/office/drawing/2014/main" id="{0C52EA65-FC43-25C0-960D-AB8027D2420A}"/>
              </a:ext>
              <a:ext uri="{C183D7F6-B498-43B3-948B-1728B52AA6E4}">
                <adec:decorative xmlns:adec="http://schemas.microsoft.com/office/drawing/2017/decorative" xmlns="" val="0"/>
              </a:ext>
            </a:extLst>
          </p:cNvPr>
          <p:cNvSpPr>
            <a:spLocks noGrp="1"/>
          </p:cNvSpPr>
          <p:nvPr>
            <p:ph type="pic" sz="quarter" idx="18"/>
          </p:nvPr>
        </p:nvSpPr>
        <p:spPr>
          <a:xfrm>
            <a:off x="6883862" y="669510"/>
            <a:ext cx="3902491" cy="3902491"/>
          </a:xfrm>
          <a:custGeom>
            <a:avLst/>
            <a:gdLst>
              <a:gd name="connsiteX0" fmla="*/ 1951245 w 3902491"/>
              <a:gd name="connsiteY0" fmla="*/ 0 h 3902491"/>
              <a:gd name="connsiteX1" fmla="*/ 3902491 w 3902491"/>
              <a:gd name="connsiteY1" fmla="*/ 1951246 h 3902491"/>
              <a:gd name="connsiteX2" fmla="*/ 1951246 w 3902491"/>
              <a:gd name="connsiteY2" fmla="*/ 3902491 h 3902491"/>
              <a:gd name="connsiteX3" fmla="*/ 1951245 w 3902491"/>
              <a:gd name="connsiteY3" fmla="*/ 3902491 h 3902491"/>
              <a:gd name="connsiteX4" fmla="*/ 0 w 3902491"/>
              <a:gd name="connsiteY4" fmla="*/ 1951246 h 3902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491" h="3902491">
                <a:moveTo>
                  <a:pt x="1951245" y="0"/>
                </a:moveTo>
                <a:lnTo>
                  <a:pt x="3902491" y="1951246"/>
                </a:lnTo>
                <a:lnTo>
                  <a:pt x="1951246" y="3902491"/>
                </a:lnTo>
                <a:lnTo>
                  <a:pt x="1951245" y="3902491"/>
                </a:lnTo>
                <a:lnTo>
                  <a:pt x="0" y="1951246"/>
                </a:lnTo>
                <a:close/>
              </a:path>
            </a:pathLst>
          </a:custGeom>
          <a:noFill/>
        </p:spPr>
        <p:txBody>
          <a:bodyPr wrap="square">
            <a:noAutofit/>
          </a:bodyPr>
          <a:lstStyle/>
          <a:p>
            <a:endParaRPr lang="zh-CN" altLang="en-US"/>
          </a:p>
        </p:txBody>
      </p:sp>
      <p:sp>
        <p:nvSpPr>
          <p:cNvPr id="13" name="Picture Placeholder 12" descr="One person clapping and smiling.">
            <a:extLst>
              <a:ext uri="{FF2B5EF4-FFF2-40B4-BE49-F238E27FC236}">
                <a16:creationId xmlns:a16="http://schemas.microsoft.com/office/drawing/2014/main" id="{60D97465-0A08-3AAC-3DDD-E6A85BBB6575}"/>
              </a:ext>
              <a:ext uri="{C183D7F6-B498-43B3-948B-1728B52AA6E4}">
                <adec:decorative xmlns:adec="http://schemas.microsoft.com/office/drawing/2017/decorative" xmlns="" val="0"/>
              </a:ext>
            </a:extLst>
          </p:cNvPr>
          <p:cNvSpPr>
            <a:spLocks noGrp="1"/>
          </p:cNvSpPr>
          <p:nvPr>
            <p:ph type="pic" sz="quarter" idx="19"/>
          </p:nvPr>
        </p:nvSpPr>
        <p:spPr>
          <a:xfrm>
            <a:off x="9052312" y="2833425"/>
            <a:ext cx="3139688" cy="3872174"/>
          </a:xfrm>
          <a:custGeom>
            <a:avLst/>
            <a:gdLst>
              <a:gd name="connsiteX0" fmla="*/ 1948799 w 3139688"/>
              <a:gd name="connsiteY0" fmla="*/ 0 h 3872174"/>
              <a:gd name="connsiteX1" fmla="*/ 3139688 w 3139688"/>
              <a:gd name="connsiteY1" fmla="*/ 1190889 h 3872174"/>
              <a:gd name="connsiteX2" fmla="*/ 3139688 w 3139688"/>
              <a:gd name="connsiteY2" fmla="*/ 2706710 h 3872174"/>
              <a:gd name="connsiteX3" fmla="*/ 1974223 w 3139688"/>
              <a:gd name="connsiteY3" fmla="*/ 3872174 h 3872174"/>
              <a:gd name="connsiteX4" fmla="*/ 1923375 w 3139688"/>
              <a:gd name="connsiteY4" fmla="*/ 3872174 h 3872174"/>
              <a:gd name="connsiteX5" fmla="*/ 0 w 3139688"/>
              <a:gd name="connsiteY5" fmla="*/ 1948799 h 387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39688" h="3872174">
                <a:moveTo>
                  <a:pt x="1948799" y="0"/>
                </a:moveTo>
                <a:lnTo>
                  <a:pt x="3139688" y="1190889"/>
                </a:lnTo>
                <a:lnTo>
                  <a:pt x="3139688" y="2706710"/>
                </a:lnTo>
                <a:lnTo>
                  <a:pt x="1974223" y="3872174"/>
                </a:lnTo>
                <a:lnTo>
                  <a:pt x="1923375" y="3872174"/>
                </a:lnTo>
                <a:lnTo>
                  <a:pt x="0" y="1948799"/>
                </a:lnTo>
                <a:close/>
              </a:path>
            </a:pathLst>
          </a:custGeom>
          <a:noFill/>
        </p:spPr>
        <p:txBody>
          <a:bodyPr wrap="square">
            <a:noAutofit/>
          </a:bodyPr>
          <a:lstStyle/>
          <a:p>
            <a:endParaRPr lang="zh-CN" altLang="en-US"/>
          </a:p>
        </p:txBody>
      </p:sp>
      <p:sp>
        <p:nvSpPr>
          <p:cNvPr id="24" name="Freeform: Shape 23">
            <a:extLst>
              <a:ext uri="{FF2B5EF4-FFF2-40B4-BE49-F238E27FC236}">
                <a16:creationId xmlns:a16="http://schemas.microsoft.com/office/drawing/2014/main" id="{05BD3FE9-403D-4D43-E51A-2A3EE4F13931}"/>
              </a:ext>
              <a:ext uri="{C183D7F6-B498-43B3-948B-1728B52AA6E4}">
                <adec:decorative xmlns:adec="http://schemas.microsoft.com/office/drawing/2017/decorative" xmlns="" val="1"/>
              </a:ext>
            </a:extLst>
          </p:cNvPr>
          <p:cNvSpPr/>
          <p:nvPr userDrawn="1"/>
        </p:nvSpPr>
        <p:spPr>
          <a:xfrm flipV="1">
            <a:off x="8616950" y="0"/>
            <a:ext cx="3575051" cy="3612361"/>
          </a:xfrm>
          <a:custGeom>
            <a:avLst/>
            <a:gdLst>
              <a:gd name="connsiteX0" fmla="*/ 0 w 2869917"/>
              <a:gd name="connsiteY0" fmla="*/ 2899868 h 2899868"/>
              <a:gd name="connsiteX1" fmla="*/ 2869917 w 2869917"/>
              <a:gd name="connsiteY1" fmla="*/ 2899868 h 2899868"/>
              <a:gd name="connsiteX2" fmla="*/ 2869917 w 2869917"/>
              <a:gd name="connsiteY2" fmla="*/ 0 h 2899868"/>
            </a:gdLst>
            <a:ahLst/>
            <a:cxnLst>
              <a:cxn ang="0">
                <a:pos x="connsiteX0" y="connsiteY0"/>
              </a:cxn>
              <a:cxn ang="0">
                <a:pos x="connsiteX1" y="connsiteY1"/>
              </a:cxn>
              <a:cxn ang="0">
                <a:pos x="connsiteX2" y="connsiteY2"/>
              </a:cxn>
            </a:cxnLst>
            <a:rect l="l" t="t" r="r" b="b"/>
            <a:pathLst>
              <a:path w="2869917" h="2899868">
                <a:moveTo>
                  <a:pt x="0" y="2899868"/>
                </a:moveTo>
                <a:lnTo>
                  <a:pt x="2869917" y="2899868"/>
                </a:lnTo>
                <a:lnTo>
                  <a:pt x="2869917"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endParaRPr lang="zh-CN" altLang="en-US"/>
          </a:p>
        </p:txBody>
      </p:sp>
      <p:sp>
        <p:nvSpPr>
          <p:cNvPr id="25" name="Isosceles Triangle 3">
            <a:extLst>
              <a:ext uri="{FF2B5EF4-FFF2-40B4-BE49-F238E27FC236}">
                <a16:creationId xmlns:a16="http://schemas.microsoft.com/office/drawing/2014/main" id="{10D3FB60-F35E-34D2-31A5-29537BF7CB1B}"/>
              </a:ext>
              <a:ext uri="{C183D7F6-B498-43B3-948B-1728B52AA6E4}">
                <adec:decorative xmlns:adec="http://schemas.microsoft.com/office/drawing/2017/decorative" xmlns="" val="1"/>
              </a:ext>
            </a:extLst>
          </p:cNvPr>
          <p:cNvSpPr/>
          <p:nvPr userDrawn="1"/>
        </p:nvSpPr>
        <p:spPr>
          <a:xfrm flipH="1">
            <a:off x="7640892" y="3816350"/>
            <a:ext cx="3040598" cy="3041650"/>
          </a:xfrm>
          <a:prstGeom prst="triangle">
            <a:avLst>
              <a:gd name="adj" fmla="val 10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26" name="Freeform: Shape 25">
            <a:extLst>
              <a:ext uri="{FF2B5EF4-FFF2-40B4-BE49-F238E27FC236}">
                <a16:creationId xmlns:a16="http://schemas.microsoft.com/office/drawing/2014/main" id="{3CC41857-42BF-61F4-ABBF-1DC106908D40}"/>
              </a:ext>
              <a:ext uri="{C183D7F6-B498-43B3-948B-1728B52AA6E4}">
                <adec:decorative xmlns:adec="http://schemas.microsoft.com/office/drawing/2017/decorative" xmlns="" val="1"/>
              </a:ext>
            </a:extLst>
          </p:cNvPr>
          <p:cNvSpPr/>
          <p:nvPr userDrawn="1"/>
        </p:nvSpPr>
        <p:spPr>
          <a:xfrm rot="5400000" flipV="1">
            <a:off x="11297484" y="5963483"/>
            <a:ext cx="889873" cy="899160"/>
          </a:xfrm>
          <a:custGeom>
            <a:avLst/>
            <a:gdLst>
              <a:gd name="connsiteX0" fmla="*/ 0 w 2869917"/>
              <a:gd name="connsiteY0" fmla="*/ 2899868 h 2899868"/>
              <a:gd name="connsiteX1" fmla="*/ 2869917 w 2869917"/>
              <a:gd name="connsiteY1" fmla="*/ 2899868 h 2899868"/>
              <a:gd name="connsiteX2" fmla="*/ 2869917 w 2869917"/>
              <a:gd name="connsiteY2" fmla="*/ 0 h 2899868"/>
            </a:gdLst>
            <a:ahLst/>
            <a:cxnLst>
              <a:cxn ang="0">
                <a:pos x="connsiteX0" y="connsiteY0"/>
              </a:cxn>
              <a:cxn ang="0">
                <a:pos x="connsiteX1" y="connsiteY1"/>
              </a:cxn>
              <a:cxn ang="0">
                <a:pos x="connsiteX2" y="connsiteY2"/>
              </a:cxn>
            </a:cxnLst>
            <a:rect l="l" t="t" r="r" b="b"/>
            <a:pathLst>
              <a:path w="2869917" h="2899868">
                <a:moveTo>
                  <a:pt x="0" y="2899868"/>
                </a:moveTo>
                <a:lnTo>
                  <a:pt x="2869917" y="2899868"/>
                </a:lnTo>
                <a:lnTo>
                  <a:pt x="2869917"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endParaRPr lang="zh-CN" altLang="en-US"/>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69614" y="114413"/>
            <a:ext cx="745611" cy="726493"/>
          </a:xfrm>
          <a:prstGeom prst="rect">
            <a:avLst/>
          </a:prstGeom>
        </p:spPr>
      </p:pic>
      <p:pic>
        <p:nvPicPr>
          <p:cNvPr id="15" name="Picture 14"/>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810239" y="6421582"/>
            <a:ext cx="304986" cy="349326"/>
          </a:xfrm>
          <a:prstGeom prst="rect">
            <a:avLst/>
          </a:prstGeom>
        </p:spPr>
      </p:pic>
    </p:spTree>
    <p:extLst>
      <p:ext uri="{BB962C8B-B14F-4D97-AF65-F5344CB8AC3E}">
        <p14:creationId xmlns:p14="http://schemas.microsoft.com/office/powerpoint/2010/main" val="950394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7 ite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843896" y="472357"/>
            <a:ext cx="10504000" cy="796856"/>
          </a:xfrm>
        </p:spPr>
        <p:txBody>
          <a:bodyPr lIns="0" tIns="0" rIns="0" bIns="0" anchor="t" anchorCtr="0">
            <a:noAutofit/>
          </a:bodyPr>
          <a:lstStyle>
            <a:lvl1pPr>
              <a:defRPr sz="3600" b="0" baseline="0"/>
            </a:lvl1pPr>
          </a:lstStyle>
          <a:p>
            <a:r>
              <a:rPr lang="en-US" dirty="0"/>
              <a:t>Click to edit Master title style</a:t>
            </a:r>
          </a:p>
        </p:txBody>
      </p:sp>
      <p:sp>
        <p:nvSpPr>
          <p:cNvPr id="40" name="Text Placeholder 39">
            <a:extLst>
              <a:ext uri="{FF2B5EF4-FFF2-40B4-BE49-F238E27FC236}">
                <a16:creationId xmlns:a16="http://schemas.microsoft.com/office/drawing/2014/main" id="{16A84503-533D-0FB4-1FFF-F99D94985FC8}"/>
              </a:ext>
            </a:extLst>
          </p:cNvPr>
          <p:cNvSpPr>
            <a:spLocks noGrp="1"/>
          </p:cNvSpPr>
          <p:nvPr>
            <p:ph type="body" sz="quarter" idx="27"/>
          </p:nvPr>
        </p:nvSpPr>
        <p:spPr>
          <a:xfrm>
            <a:off x="1281113" y="1538892"/>
            <a:ext cx="4143375" cy="541840"/>
          </a:xfrm>
        </p:spPr>
        <p:txBody>
          <a:bodyPr lIns="0" tIns="0" rIns="0" bIns="0" anchor="b">
            <a:noAutofit/>
          </a:bodyPr>
          <a:lstStyle>
            <a:lvl1pPr marL="0" indent="0">
              <a:lnSpc>
                <a:spcPct val="100000"/>
              </a:lnSpc>
              <a:spcBef>
                <a:spcPts val="0"/>
              </a:spcBef>
              <a:buNone/>
              <a:defRPr sz="1800" b="1" baseline="0"/>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42" name="Text Placeholder 39">
            <a:extLst>
              <a:ext uri="{FF2B5EF4-FFF2-40B4-BE49-F238E27FC236}">
                <a16:creationId xmlns:a16="http://schemas.microsoft.com/office/drawing/2014/main" id="{E7AEEA39-69B3-E8AB-1B52-DEAF566D4571}"/>
              </a:ext>
            </a:extLst>
          </p:cNvPr>
          <p:cNvSpPr>
            <a:spLocks noGrp="1"/>
          </p:cNvSpPr>
          <p:nvPr>
            <p:ph type="body" sz="quarter" idx="29"/>
          </p:nvPr>
        </p:nvSpPr>
        <p:spPr>
          <a:xfrm>
            <a:off x="1281113" y="2364420"/>
            <a:ext cx="4143375" cy="541840"/>
          </a:xfrm>
        </p:spPr>
        <p:txBody>
          <a:bodyPr lIns="0" tIns="0" rIns="0" bIns="0" anchor="b">
            <a:noAutofit/>
          </a:bodyPr>
          <a:lstStyle>
            <a:lvl1pPr marL="0" indent="0">
              <a:lnSpc>
                <a:spcPct val="100000"/>
              </a:lnSpc>
              <a:spcBef>
                <a:spcPts val="0"/>
              </a:spcBef>
              <a:buNone/>
              <a:defRPr sz="1800" b="1" baseline="0"/>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43" name="Text Placeholder 39">
            <a:extLst>
              <a:ext uri="{FF2B5EF4-FFF2-40B4-BE49-F238E27FC236}">
                <a16:creationId xmlns:a16="http://schemas.microsoft.com/office/drawing/2014/main" id="{5462FFAA-616F-1112-8D93-D1429CE2769E}"/>
              </a:ext>
            </a:extLst>
          </p:cNvPr>
          <p:cNvSpPr>
            <a:spLocks noGrp="1"/>
          </p:cNvSpPr>
          <p:nvPr>
            <p:ph type="body" sz="quarter" idx="30"/>
          </p:nvPr>
        </p:nvSpPr>
        <p:spPr>
          <a:xfrm>
            <a:off x="1281113" y="3160124"/>
            <a:ext cx="4143375" cy="541840"/>
          </a:xfrm>
        </p:spPr>
        <p:txBody>
          <a:bodyPr lIns="0" tIns="0" rIns="0" bIns="0" anchor="b">
            <a:noAutofit/>
          </a:bodyPr>
          <a:lstStyle>
            <a:lvl1pPr marL="0" indent="0">
              <a:lnSpc>
                <a:spcPct val="100000"/>
              </a:lnSpc>
              <a:spcBef>
                <a:spcPts val="0"/>
              </a:spcBef>
              <a:buNone/>
              <a:defRPr sz="1800" b="1" baseline="0"/>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44" name="Text Placeholder 39">
            <a:extLst>
              <a:ext uri="{FF2B5EF4-FFF2-40B4-BE49-F238E27FC236}">
                <a16:creationId xmlns:a16="http://schemas.microsoft.com/office/drawing/2014/main" id="{F971441E-A861-BBA6-17CE-7CECD0DDCA6F}"/>
              </a:ext>
            </a:extLst>
          </p:cNvPr>
          <p:cNvSpPr>
            <a:spLocks noGrp="1"/>
          </p:cNvSpPr>
          <p:nvPr>
            <p:ph type="body" sz="quarter" idx="31"/>
          </p:nvPr>
        </p:nvSpPr>
        <p:spPr>
          <a:xfrm>
            <a:off x="1281113" y="3981386"/>
            <a:ext cx="4143375" cy="541840"/>
          </a:xfrm>
        </p:spPr>
        <p:txBody>
          <a:bodyPr lIns="0" tIns="0" rIns="0" bIns="0" anchor="b">
            <a:noAutofit/>
          </a:bodyPr>
          <a:lstStyle>
            <a:lvl1pPr marL="0" indent="0">
              <a:lnSpc>
                <a:spcPct val="100000"/>
              </a:lnSpc>
              <a:spcBef>
                <a:spcPts val="0"/>
              </a:spcBef>
              <a:buNone/>
              <a:defRPr sz="1800" b="1" baseline="0"/>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41" name="Text Placeholder 39">
            <a:extLst>
              <a:ext uri="{FF2B5EF4-FFF2-40B4-BE49-F238E27FC236}">
                <a16:creationId xmlns:a16="http://schemas.microsoft.com/office/drawing/2014/main" id="{8B493041-6741-D46B-F909-CD7C00DEAE60}"/>
              </a:ext>
            </a:extLst>
          </p:cNvPr>
          <p:cNvSpPr>
            <a:spLocks noGrp="1"/>
          </p:cNvSpPr>
          <p:nvPr>
            <p:ph type="body" sz="quarter" idx="28"/>
          </p:nvPr>
        </p:nvSpPr>
        <p:spPr>
          <a:xfrm>
            <a:off x="1281113" y="4802648"/>
            <a:ext cx="4143375" cy="541840"/>
          </a:xfrm>
        </p:spPr>
        <p:txBody>
          <a:bodyPr lIns="0" tIns="0" rIns="0" bIns="0" anchor="b">
            <a:noAutofit/>
          </a:bodyPr>
          <a:lstStyle>
            <a:lvl1pPr marL="0" indent="0">
              <a:lnSpc>
                <a:spcPct val="100000"/>
              </a:lnSpc>
              <a:spcBef>
                <a:spcPts val="0"/>
              </a:spcBef>
              <a:buNone/>
              <a:defRPr sz="1800" b="1" baseline="0"/>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0" name="Freeform 17">
            <a:extLst>
              <a:ext uri="{FF2B5EF4-FFF2-40B4-BE49-F238E27FC236}">
                <a16:creationId xmlns:a16="http://schemas.microsoft.com/office/drawing/2014/main" id="{C2017B91-2EEB-9FBA-8E16-2096C92E2D0C}"/>
              </a:ext>
              <a:ext uri="{C183D7F6-B498-43B3-948B-1728B52AA6E4}">
                <adec:decorative xmlns:adec="http://schemas.microsoft.com/office/drawing/2017/decorative" xmlns="" val="1"/>
              </a:ext>
            </a:extLst>
          </p:cNvPr>
          <p:cNvSpPr/>
          <p:nvPr userDrawn="1"/>
        </p:nvSpPr>
        <p:spPr>
          <a:xfrm flipV="1">
            <a:off x="8623300" y="6526800"/>
            <a:ext cx="3568700" cy="331200"/>
          </a:xfrm>
          <a:custGeom>
            <a:avLst/>
            <a:gdLst/>
            <a:ahLst/>
            <a:cxnLst/>
            <a:rect l="l" t="t" r="r" b="b"/>
            <a:pathLst>
              <a:path w="5072131" h="573308">
                <a:moveTo>
                  <a:pt x="0" y="0"/>
                </a:moveTo>
                <a:lnTo>
                  <a:pt x="5072131" y="0"/>
                </a:lnTo>
                <a:lnTo>
                  <a:pt x="5072131" y="573308"/>
                </a:lnTo>
                <a:lnTo>
                  <a:pt x="0" y="573308"/>
                </a:lnTo>
                <a:close/>
              </a:path>
            </a:pathLst>
          </a:custGeom>
          <a:solidFill>
            <a:schemeClr val="accent1"/>
          </a:solidFill>
        </p:spPr>
        <p:txBody>
          <a:bodyPr/>
          <a:lstStyle/>
          <a:p>
            <a:endParaRPr lang="zh-CN" altLang="en-US"/>
          </a:p>
        </p:txBody>
      </p:sp>
      <p:sp>
        <p:nvSpPr>
          <p:cNvPr id="6" name="Freeform 17">
            <a:extLst>
              <a:ext uri="{FF2B5EF4-FFF2-40B4-BE49-F238E27FC236}">
                <a16:creationId xmlns:a16="http://schemas.microsoft.com/office/drawing/2014/main" id="{4287DD1D-8A12-5CFA-F182-60F767DC3DCA}"/>
              </a:ext>
              <a:ext uri="{C183D7F6-B498-43B3-948B-1728B52AA6E4}">
                <adec:decorative xmlns:adec="http://schemas.microsoft.com/office/drawing/2017/decorative" xmlns="" val="1"/>
              </a:ext>
            </a:extLst>
          </p:cNvPr>
          <p:cNvSpPr/>
          <p:nvPr userDrawn="1"/>
        </p:nvSpPr>
        <p:spPr>
          <a:xfrm>
            <a:off x="1" y="0"/>
            <a:ext cx="12192000" cy="331199"/>
          </a:xfrm>
          <a:custGeom>
            <a:avLst/>
            <a:gdLst/>
            <a:ahLst/>
            <a:cxnLst/>
            <a:rect l="l" t="t" r="r" b="b"/>
            <a:pathLst>
              <a:path w="5072131" h="573308">
                <a:moveTo>
                  <a:pt x="0" y="0"/>
                </a:moveTo>
                <a:lnTo>
                  <a:pt x="5072131" y="0"/>
                </a:lnTo>
                <a:lnTo>
                  <a:pt x="5072131" y="573308"/>
                </a:lnTo>
                <a:lnTo>
                  <a:pt x="0" y="573308"/>
                </a:lnTo>
                <a:close/>
              </a:path>
            </a:pathLst>
          </a:custGeom>
          <a:solidFill>
            <a:schemeClr val="accent1"/>
          </a:solidFill>
        </p:spPr>
        <p:txBody>
          <a:bodyPr/>
          <a:lstStyle/>
          <a:p>
            <a:endParaRPr lang="zh-CN" altLang="en-US"/>
          </a:p>
        </p:txBody>
      </p:sp>
      <p:sp>
        <p:nvSpPr>
          <p:cNvPr id="9" name="Isosceles Triangle 3">
            <a:extLst>
              <a:ext uri="{FF2B5EF4-FFF2-40B4-BE49-F238E27FC236}">
                <a16:creationId xmlns:a16="http://schemas.microsoft.com/office/drawing/2014/main" id="{2ABE2A89-7B53-F3AA-992C-F5FDFD47CDA2}"/>
              </a:ext>
              <a:ext uri="{C183D7F6-B498-43B3-948B-1728B52AA6E4}">
                <adec:decorative xmlns:adec="http://schemas.microsoft.com/office/drawing/2017/decorative" xmlns="" val="1"/>
              </a:ext>
            </a:extLst>
          </p:cNvPr>
          <p:cNvSpPr/>
          <p:nvPr userDrawn="1"/>
        </p:nvSpPr>
        <p:spPr>
          <a:xfrm rot="5400000" flipH="1">
            <a:off x="823702" y="1808907"/>
            <a:ext cx="294319" cy="25372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1" name="Isosceles Triangle 4">
            <a:extLst>
              <a:ext uri="{FF2B5EF4-FFF2-40B4-BE49-F238E27FC236}">
                <a16:creationId xmlns:a16="http://schemas.microsoft.com/office/drawing/2014/main" id="{DB265DE7-BDB8-455C-68D7-DD625535723F}"/>
              </a:ext>
              <a:ext uri="{C183D7F6-B498-43B3-948B-1728B52AA6E4}">
                <adec:decorative xmlns:adec="http://schemas.microsoft.com/office/drawing/2017/decorative" xmlns="" val="1"/>
              </a:ext>
            </a:extLst>
          </p:cNvPr>
          <p:cNvSpPr/>
          <p:nvPr userDrawn="1"/>
        </p:nvSpPr>
        <p:spPr>
          <a:xfrm rot="5400000" flipH="1">
            <a:off x="823702" y="2623420"/>
            <a:ext cx="294319" cy="25372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2" name="Isosceles Triangle 5">
            <a:extLst>
              <a:ext uri="{FF2B5EF4-FFF2-40B4-BE49-F238E27FC236}">
                <a16:creationId xmlns:a16="http://schemas.microsoft.com/office/drawing/2014/main" id="{CD5BD527-816C-E329-0634-ECEF4B25EFBF}"/>
              </a:ext>
              <a:ext uri="{C183D7F6-B498-43B3-948B-1728B52AA6E4}">
                <adec:decorative xmlns:adec="http://schemas.microsoft.com/office/drawing/2017/decorative" xmlns="" val="1"/>
              </a:ext>
            </a:extLst>
          </p:cNvPr>
          <p:cNvSpPr/>
          <p:nvPr userDrawn="1"/>
        </p:nvSpPr>
        <p:spPr>
          <a:xfrm rot="5400000" flipH="1">
            <a:off x="823702" y="3437933"/>
            <a:ext cx="294319" cy="25372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3" name="Isosceles Triangle 3">
            <a:extLst>
              <a:ext uri="{FF2B5EF4-FFF2-40B4-BE49-F238E27FC236}">
                <a16:creationId xmlns:a16="http://schemas.microsoft.com/office/drawing/2014/main" id="{3068113E-4A0A-6AB4-BD3C-E1CF8F28240F}"/>
              </a:ext>
              <a:ext uri="{C183D7F6-B498-43B3-948B-1728B52AA6E4}">
                <adec:decorative xmlns:adec="http://schemas.microsoft.com/office/drawing/2017/decorative" xmlns="" val="1"/>
              </a:ext>
            </a:extLst>
          </p:cNvPr>
          <p:cNvSpPr/>
          <p:nvPr userDrawn="1"/>
        </p:nvSpPr>
        <p:spPr>
          <a:xfrm rot="5400000" flipH="1">
            <a:off x="823702" y="4251727"/>
            <a:ext cx="294319" cy="25372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14" name="Isosceles Triangle 6">
            <a:extLst>
              <a:ext uri="{FF2B5EF4-FFF2-40B4-BE49-F238E27FC236}">
                <a16:creationId xmlns:a16="http://schemas.microsoft.com/office/drawing/2014/main" id="{1CD9FE95-F8A6-B6DC-2180-731FDE4996E8}"/>
              </a:ext>
              <a:ext uri="{C183D7F6-B498-43B3-948B-1728B52AA6E4}">
                <adec:decorative xmlns:adec="http://schemas.microsoft.com/office/drawing/2017/decorative" xmlns="" val="1"/>
              </a:ext>
            </a:extLst>
          </p:cNvPr>
          <p:cNvSpPr/>
          <p:nvPr userDrawn="1"/>
        </p:nvSpPr>
        <p:spPr>
          <a:xfrm rot="5400000" flipH="1">
            <a:off x="823599" y="5072663"/>
            <a:ext cx="294319" cy="25372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endParaRPr lang="zh-CN" altLang="en-US"/>
          </a:p>
        </p:txBody>
      </p:sp>
      <p:sp>
        <p:nvSpPr>
          <p:cNvPr id="3" name="Date Placeholder 2">
            <a:extLst>
              <a:ext uri="{FF2B5EF4-FFF2-40B4-BE49-F238E27FC236}">
                <a16:creationId xmlns:a16="http://schemas.microsoft.com/office/drawing/2014/main" id="{CEBF8C89-724F-1AA2-DD4D-120028E9FCF0}"/>
              </a:ext>
            </a:extLst>
          </p:cNvPr>
          <p:cNvSpPr>
            <a:spLocks noGrp="1"/>
          </p:cNvSpPr>
          <p:nvPr>
            <p:ph type="dt" sz="half" idx="34"/>
          </p:nvPr>
        </p:nvSpPr>
        <p:spPr>
          <a:xfrm>
            <a:off x="123825" y="6526800"/>
            <a:ext cx="2743200" cy="331200"/>
          </a:xfrm>
        </p:spPr>
        <p:txBody>
          <a:bodyPr anchor="ctr" anchorCtr="0"/>
          <a:lstStyle/>
          <a:p>
            <a:r>
              <a:rPr lang="en-US" altLang="zh-CN" smtClean="0"/>
              <a:t>April 8, 2026</a:t>
            </a:r>
            <a:endParaRPr lang="en-US" altLang="zh-CN" dirty="0"/>
          </a:p>
        </p:txBody>
      </p:sp>
      <p:sp>
        <p:nvSpPr>
          <p:cNvPr id="4" name="Footer Placeholder 3">
            <a:extLst>
              <a:ext uri="{FF2B5EF4-FFF2-40B4-BE49-F238E27FC236}">
                <a16:creationId xmlns:a16="http://schemas.microsoft.com/office/drawing/2014/main" id="{A9103CE0-A0DB-C346-564E-677B30F25925}"/>
              </a:ext>
            </a:extLst>
          </p:cNvPr>
          <p:cNvSpPr>
            <a:spLocks noGrp="1"/>
          </p:cNvSpPr>
          <p:nvPr>
            <p:ph type="ftr" sz="quarter" idx="35"/>
          </p:nvPr>
        </p:nvSpPr>
        <p:spPr>
          <a:xfrm>
            <a:off x="8623300" y="6559050"/>
            <a:ext cx="3568700" cy="266700"/>
          </a:xfrm>
        </p:spPr>
        <p:txBody>
          <a:bodyPr anchor="ctr" anchorCtr="0"/>
          <a:lstStyle>
            <a:lvl1pPr>
              <a:defRPr>
                <a:solidFill>
                  <a:schemeClr val="bg1"/>
                </a:solidFill>
              </a:defRPr>
            </a:lvl1pPr>
          </a:lstStyle>
          <a:p>
            <a:r>
              <a:rPr lang="en-US" altLang="zh-CN"/>
              <a:t>Town of Van Buren | Comprehensive Plan Update</a:t>
            </a:r>
            <a:endParaRPr lang="en-US" altLang="zh-CN" dirty="0"/>
          </a:p>
        </p:txBody>
      </p:sp>
      <p:sp>
        <p:nvSpPr>
          <p:cNvPr id="5" name="Slide Number Placeholder 4">
            <a:extLst>
              <a:ext uri="{FF2B5EF4-FFF2-40B4-BE49-F238E27FC236}">
                <a16:creationId xmlns:a16="http://schemas.microsoft.com/office/drawing/2014/main" id="{68394BF1-FB89-1D4C-1F84-13E57A1418A0}"/>
              </a:ext>
            </a:extLst>
          </p:cNvPr>
          <p:cNvSpPr>
            <a:spLocks noGrp="1"/>
          </p:cNvSpPr>
          <p:nvPr>
            <p:ph type="sldNum" sz="half" idx="36"/>
          </p:nvPr>
        </p:nvSpPr>
        <p:spPr>
          <a:xfrm>
            <a:off x="9931399" y="32249"/>
            <a:ext cx="2136775" cy="266700"/>
          </a:xfrm>
        </p:spPr>
        <p:txBody>
          <a:bodyPr anchor="ctr" anchorCtr="0"/>
          <a:lstStyle>
            <a:lvl1pPr>
              <a:defRPr>
                <a:solidFill>
                  <a:schemeClr val="bg1"/>
                </a:solidFill>
              </a:defRPr>
            </a:lvl1pPr>
          </a:lstStyle>
          <a:p>
            <a:fld id="{64D095EA-18D5-4754-B677-EAAE710458D2}" type="slidenum">
              <a:rPr lang="en-US" altLang="zh-CN" smtClean="0"/>
              <a:pPr/>
              <a:t>‹#›</a:t>
            </a:fld>
            <a:endParaRPr lang="en-US" altLang="zh-CN" dirty="0"/>
          </a:p>
        </p:txBody>
      </p:sp>
      <p:sp>
        <p:nvSpPr>
          <p:cNvPr id="23" name="Isosceles Triangle 6">
            <a:extLst>
              <a:ext uri="{FF2B5EF4-FFF2-40B4-BE49-F238E27FC236}">
                <a16:creationId xmlns:a16="http://schemas.microsoft.com/office/drawing/2014/main" id="{1CD9FE95-F8A6-B6DC-2180-731FDE4996E8}"/>
              </a:ext>
              <a:ext uri="{C183D7F6-B498-43B3-948B-1728B52AA6E4}">
                <adec:decorative xmlns:adec="http://schemas.microsoft.com/office/drawing/2017/decorative" xmlns="" val="1"/>
              </a:ext>
            </a:extLst>
          </p:cNvPr>
          <p:cNvSpPr/>
          <p:nvPr userDrawn="1"/>
        </p:nvSpPr>
        <p:spPr>
          <a:xfrm rot="5400000" flipH="1">
            <a:off x="795023" y="5930271"/>
            <a:ext cx="294319" cy="253723"/>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endParaRPr lang="zh-CN" altLang="en-US"/>
          </a:p>
        </p:txBody>
      </p:sp>
      <p:sp>
        <p:nvSpPr>
          <p:cNvPr id="24" name="Text Placeholder 39">
            <a:extLst>
              <a:ext uri="{FF2B5EF4-FFF2-40B4-BE49-F238E27FC236}">
                <a16:creationId xmlns:a16="http://schemas.microsoft.com/office/drawing/2014/main" id="{8B493041-6741-D46B-F909-CD7C00DEAE60}"/>
              </a:ext>
            </a:extLst>
          </p:cNvPr>
          <p:cNvSpPr>
            <a:spLocks noGrp="1"/>
          </p:cNvSpPr>
          <p:nvPr>
            <p:ph type="body" sz="quarter" idx="37"/>
          </p:nvPr>
        </p:nvSpPr>
        <p:spPr>
          <a:xfrm>
            <a:off x="1252537" y="5708060"/>
            <a:ext cx="4143375" cy="541840"/>
          </a:xfrm>
        </p:spPr>
        <p:txBody>
          <a:bodyPr lIns="0" tIns="0" rIns="0" bIns="0" anchor="b">
            <a:noAutofit/>
          </a:bodyPr>
          <a:lstStyle>
            <a:lvl1pPr marL="0" indent="0">
              <a:lnSpc>
                <a:spcPct val="100000"/>
              </a:lnSpc>
              <a:spcBef>
                <a:spcPts val="0"/>
              </a:spcBef>
              <a:buNone/>
              <a:defRPr sz="1800" b="1" baseline="0"/>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Tree>
    <p:extLst>
      <p:ext uri="{BB962C8B-B14F-4D97-AF65-F5344CB8AC3E}">
        <p14:creationId xmlns:p14="http://schemas.microsoft.com/office/powerpoint/2010/main" val="2574154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9" name="Freeform 10">
            <a:extLst>
              <a:ext uri="{FF2B5EF4-FFF2-40B4-BE49-F238E27FC236}">
                <a16:creationId xmlns:a16="http://schemas.microsoft.com/office/drawing/2014/main" id="{D4888504-5BF2-3499-7E28-49F0F0ECE7E1}"/>
              </a:ext>
              <a:ext uri="{C183D7F6-B498-43B3-948B-1728B52AA6E4}">
                <adec:decorative xmlns:adec="http://schemas.microsoft.com/office/drawing/2017/decorative" xmlns="" val="1"/>
              </a:ext>
            </a:extLst>
          </p:cNvPr>
          <p:cNvSpPr/>
          <p:nvPr userDrawn="1"/>
        </p:nvSpPr>
        <p:spPr>
          <a:xfrm>
            <a:off x="0" y="6372520"/>
            <a:ext cx="1224952" cy="48548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7" name="Freeform 10">
            <a:extLst>
              <a:ext uri="{FF2B5EF4-FFF2-40B4-BE49-F238E27FC236}">
                <a16:creationId xmlns:a16="http://schemas.microsoft.com/office/drawing/2014/main" id="{DD46D46B-5E31-55A0-FC35-87A4FB3A17E5}"/>
              </a:ext>
              <a:ext uri="{C183D7F6-B498-43B3-948B-1728B52AA6E4}">
                <adec:decorative xmlns:adec="http://schemas.microsoft.com/office/drawing/2017/decorative" xmlns="" val="1"/>
              </a:ext>
            </a:extLst>
          </p:cNvPr>
          <p:cNvSpPr/>
          <p:nvPr userDrawn="1"/>
        </p:nvSpPr>
        <p:spPr>
          <a:xfrm rot="5400000">
            <a:off x="6762947" y="1428946"/>
            <a:ext cx="6858000" cy="4000107"/>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18" name="Footer Placeholder 17">
            <a:extLst>
              <a:ext uri="{FF2B5EF4-FFF2-40B4-BE49-F238E27FC236}">
                <a16:creationId xmlns:a16="http://schemas.microsoft.com/office/drawing/2014/main" id="{E22060AA-B148-12C6-E41B-250BD1D30C77}"/>
              </a:ext>
            </a:extLst>
          </p:cNvPr>
          <p:cNvSpPr>
            <a:spLocks noGrp="1"/>
          </p:cNvSpPr>
          <p:nvPr>
            <p:ph type="ftr" sz="quarter" idx="15"/>
          </p:nvPr>
        </p:nvSpPr>
        <p:spPr>
          <a:xfrm>
            <a:off x="8342313" y="6527800"/>
            <a:ext cx="2925762" cy="266700"/>
          </a:xfrm>
        </p:spPr>
        <p:txBody>
          <a:bodyPr/>
          <a:lstStyle>
            <a:lvl1pPr algn="l">
              <a:defRPr>
                <a:solidFill>
                  <a:schemeClr val="bg1"/>
                </a:solidFill>
              </a:defRPr>
            </a:lvl1pPr>
          </a:lstStyle>
          <a:p>
            <a:r>
              <a:rPr lang="en-US" altLang="zh-CN"/>
              <a:t>Town of Van Buren | Comprehensive Plan Update</a:t>
            </a:r>
            <a:endParaRPr lang="en-US" altLang="zh-CN" dirty="0"/>
          </a:p>
        </p:txBody>
      </p:sp>
      <p:sp>
        <p:nvSpPr>
          <p:cNvPr id="19" name="Slide Number Placeholder 18">
            <a:extLst>
              <a:ext uri="{FF2B5EF4-FFF2-40B4-BE49-F238E27FC236}">
                <a16:creationId xmlns:a16="http://schemas.microsoft.com/office/drawing/2014/main" id="{C8551D27-1EFF-B9D0-5995-4DD0450BB7DC}"/>
              </a:ext>
            </a:extLst>
          </p:cNvPr>
          <p:cNvSpPr>
            <a:spLocks noGrp="1"/>
          </p:cNvSpPr>
          <p:nvPr>
            <p:ph type="sldNum" sz="half" idx="16"/>
          </p:nvPr>
        </p:nvSpPr>
        <p:spPr>
          <a:xfrm>
            <a:off x="9872663" y="6527800"/>
            <a:ext cx="2136775" cy="266700"/>
          </a:xfrm>
        </p:spPr>
        <p:txBody>
          <a:bodyPr/>
          <a:lstStyle>
            <a:lvl1pPr>
              <a:defRPr>
                <a:solidFill>
                  <a:schemeClr val="bg1"/>
                </a:solidFill>
              </a:defRPr>
            </a:lvl1pPr>
          </a:lstStyle>
          <a:p>
            <a:fld id="{64D095EA-18D5-4754-B677-EAAE710458D2}" type="slidenum">
              <a:rPr lang="en-US" altLang="zh-CN" smtClean="0"/>
              <a:pPr/>
              <a:t>‹#›</a:t>
            </a:fld>
            <a:endParaRPr lang="en-US" altLang="zh-CN" dirty="0"/>
          </a:p>
        </p:txBody>
      </p:sp>
      <p:sp>
        <p:nvSpPr>
          <p:cNvPr id="5" name="Content Placeholder 4"/>
          <p:cNvSpPr>
            <a:spLocks noGrp="1"/>
          </p:cNvSpPr>
          <p:nvPr>
            <p:ph sz="quarter" idx="17"/>
          </p:nvPr>
        </p:nvSpPr>
        <p:spPr>
          <a:xfrm>
            <a:off x="349249" y="282574"/>
            <a:ext cx="7682388" cy="596328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8"/>
          </p:nvPr>
        </p:nvSpPr>
        <p:spPr>
          <a:xfrm>
            <a:off x="8342313" y="282575"/>
            <a:ext cx="3667125" cy="59626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7">
            <a:extLst>
              <a:ext uri="{FF2B5EF4-FFF2-40B4-BE49-F238E27FC236}">
                <a16:creationId xmlns:a16="http://schemas.microsoft.com/office/drawing/2014/main" id="{64C1AF10-A183-01BB-6115-A12D3DDA7CB0}"/>
              </a:ext>
            </a:extLst>
          </p:cNvPr>
          <p:cNvSpPr>
            <a:spLocks noGrp="1"/>
          </p:cNvSpPr>
          <p:nvPr>
            <p:ph type="dt" sz="half" idx="36"/>
          </p:nvPr>
        </p:nvSpPr>
        <p:spPr>
          <a:xfrm>
            <a:off x="99926" y="6527800"/>
            <a:ext cx="2743200" cy="266700"/>
          </a:xfrm>
        </p:spPr>
        <p:txBody>
          <a:bodyPr/>
          <a:lstStyle>
            <a:lvl1pPr>
              <a:defRPr>
                <a:solidFill>
                  <a:schemeClr val="bg1"/>
                </a:solidFill>
              </a:defRPr>
            </a:lvl1pPr>
          </a:lstStyle>
          <a:p>
            <a:r>
              <a:rPr lang="en-US" altLang="zh-CN" smtClean="0"/>
              <a:t>April 8, 2026</a:t>
            </a:r>
            <a:endParaRPr lang="en-US" altLang="zh-CN" dirty="0"/>
          </a:p>
        </p:txBody>
      </p:sp>
    </p:spTree>
    <p:extLst>
      <p:ext uri="{BB962C8B-B14F-4D97-AF65-F5344CB8AC3E}">
        <p14:creationId xmlns:p14="http://schemas.microsoft.com/office/powerpoint/2010/main" val="261244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sing">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EC883F5-7BE7-D1A3-93C9-9C475A2CB860}"/>
              </a:ext>
              <a:ext uri="{C183D7F6-B498-43B3-948B-1728B52AA6E4}">
                <adec:decorative xmlns:adec="http://schemas.microsoft.com/office/drawing/2017/decorative" xmlns="" val="1"/>
              </a:ext>
            </a:extLst>
          </p:cNvPr>
          <p:cNvSpPr/>
          <p:nvPr userDrawn="1"/>
        </p:nvSpPr>
        <p:spPr>
          <a:xfrm rot="5400000">
            <a:off x="845820" y="5270500"/>
            <a:ext cx="741680" cy="24333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34F1FF0-4427-86A3-4D78-0F719ED7FEF9}"/>
              </a:ext>
              <a:ext uri="{C183D7F6-B498-43B3-948B-1728B52AA6E4}">
                <adec:decorative xmlns:adec="http://schemas.microsoft.com/office/drawing/2017/decorative" xmlns="" val="1"/>
              </a:ext>
            </a:extLst>
          </p:cNvPr>
          <p:cNvSpPr/>
          <p:nvPr userDrawn="1"/>
        </p:nvSpPr>
        <p:spPr>
          <a:xfrm>
            <a:off x="0" y="1706880"/>
            <a:ext cx="782320" cy="200152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0">
            <a:extLst>
              <a:ext uri="{FF2B5EF4-FFF2-40B4-BE49-F238E27FC236}">
                <a16:creationId xmlns:a16="http://schemas.microsoft.com/office/drawing/2014/main" id="{7601B0E6-3C72-DA7C-AABE-BEB976EAD38F}"/>
              </a:ext>
              <a:ext uri="{C183D7F6-B498-43B3-948B-1728B52AA6E4}">
                <adec:decorative xmlns:adec="http://schemas.microsoft.com/office/drawing/2017/decorative" xmlns="" val="1"/>
              </a:ext>
            </a:extLst>
          </p:cNvPr>
          <p:cNvSpPr/>
          <p:nvPr userDrawn="1"/>
        </p:nvSpPr>
        <p:spPr>
          <a:xfrm>
            <a:off x="5003800" y="0"/>
            <a:ext cx="7188200" cy="6858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28" name="Title 27">
            <a:extLst>
              <a:ext uri="{FF2B5EF4-FFF2-40B4-BE49-F238E27FC236}">
                <a16:creationId xmlns:a16="http://schemas.microsoft.com/office/drawing/2014/main" id="{B22DC1AD-104F-B2A9-0D6E-AADE2D550AB6}"/>
              </a:ext>
            </a:extLst>
          </p:cNvPr>
          <p:cNvSpPr>
            <a:spLocks noGrp="1"/>
          </p:cNvSpPr>
          <p:nvPr>
            <p:ph type="ctrTitle" hasCustomPrompt="1"/>
          </p:nvPr>
        </p:nvSpPr>
        <p:spPr>
          <a:xfrm>
            <a:off x="6331476" y="1153634"/>
            <a:ext cx="5184248" cy="4550732"/>
          </a:xfrm>
          <a:prstGeom prst="rect">
            <a:avLst/>
          </a:prstGeom>
        </p:spPr>
        <p:txBody>
          <a:bodyPr lIns="0" tIns="0" rIns="0" bIns="0" anchor="ctr">
            <a:noAutofit/>
          </a:bodyPr>
          <a:lstStyle>
            <a:lvl1pPr algn="ctr">
              <a:lnSpc>
                <a:spcPct val="100000"/>
              </a:lnSpc>
              <a:defRPr sz="6000" b="0" baseline="0">
                <a:solidFill>
                  <a:schemeClr val="bg1"/>
                </a:solidFill>
              </a:defRPr>
            </a:lvl1pPr>
          </a:lstStyle>
          <a:p>
            <a:r>
              <a:rPr lang="en-US" altLang="zh-CN" sz="7200"/>
              <a:t>CLICK TO EDIT MASTER TITLE STYLE</a:t>
            </a:r>
            <a:endParaRPr lang="zh-CN" altLang="en-US"/>
          </a:p>
        </p:txBody>
      </p:sp>
      <p:sp>
        <p:nvSpPr>
          <p:cNvPr id="13" name="Picture Placeholder 12">
            <a:extLst>
              <a:ext uri="{FF2B5EF4-FFF2-40B4-BE49-F238E27FC236}">
                <a16:creationId xmlns:a16="http://schemas.microsoft.com/office/drawing/2014/main" id="{1F6A65A1-92CE-EE19-EEE3-1696F336C737}"/>
              </a:ext>
            </a:extLst>
          </p:cNvPr>
          <p:cNvSpPr>
            <a:spLocks noGrp="1"/>
          </p:cNvSpPr>
          <p:nvPr>
            <p:ph type="pic" sz="quarter" idx="18"/>
          </p:nvPr>
        </p:nvSpPr>
        <p:spPr>
          <a:xfrm>
            <a:off x="0" y="0"/>
            <a:ext cx="6256866" cy="6858000"/>
          </a:xfrm>
          <a:custGeom>
            <a:avLst/>
            <a:gdLst>
              <a:gd name="connsiteX0" fmla="*/ 0 w 6256866"/>
              <a:gd name="connsiteY0" fmla="*/ 0 h 6858000"/>
              <a:gd name="connsiteX1" fmla="*/ 5130265 w 6256866"/>
              <a:gd name="connsiteY1" fmla="*/ 0 h 6858000"/>
              <a:gd name="connsiteX2" fmla="*/ 5130265 w 6256866"/>
              <a:gd name="connsiteY2" fmla="*/ 3276600 h 6858000"/>
              <a:gd name="connsiteX3" fmla="*/ 6256866 w 6256866"/>
              <a:gd name="connsiteY3" fmla="*/ 3276600 h 6858000"/>
              <a:gd name="connsiteX4" fmla="*/ 6256866 w 6256866"/>
              <a:gd name="connsiteY4" fmla="*/ 4139648 h 6858000"/>
              <a:gd name="connsiteX5" fmla="*/ 5130265 w 6256866"/>
              <a:gd name="connsiteY5" fmla="*/ 4139648 h 6858000"/>
              <a:gd name="connsiteX6" fmla="*/ 5130265 w 6256866"/>
              <a:gd name="connsiteY6" fmla="*/ 6858000 h 6858000"/>
              <a:gd name="connsiteX7" fmla="*/ 2433320 w 6256866"/>
              <a:gd name="connsiteY7" fmla="*/ 6858000 h 6858000"/>
              <a:gd name="connsiteX8" fmla="*/ 2433320 w 6256866"/>
              <a:gd name="connsiteY8" fmla="*/ 6116320 h 6858000"/>
              <a:gd name="connsiteX9" fmla="*/ 0 w 6256866"/>
              <a:gd name="connsiteY9" fmla="*/ 6116320 h 6858000"/>
              <a:gd name="connsiteX10" fmla="*/ 0 w 6256866"/>
              <a:gd name="connsiteY10" fmla="*/ 3708400 h 6858000"/>
              <a:gd name="connsiteX11" fmla="*/ 782320 w 6256866"/>
              <a:gd name="connsiteY11" fmla="*/ 3708400 h 6858000"/>
              <a:gd name="connsiteX12" fmla="*/ 782320 w 6256866"/>
              <a:gd name="connsiteY12" fmla="*/ 1706880 h 6858000"/>
              <a:gd name="connsiteX13" fmla="*/ 0 w 6256866"/>
              <a:gd name="connsiteY13" fmla="*/ 170688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256866" h="6858000">
                <a:moveTo>
                  <a:pt x="0" y="0"/>
                </a:moveTo>
                <a:lnTo>
                  <a:pt x="5130265" y="0"/>
                </a:lnTo>
                <a:lnTo>
                  <a:pt x="5130265" y="3276600"/>
                </a:lnTo>
                <a:lnTo>
                  <a:pt x="6256866" y="3276600"/>
                </a:lnTo>
                <a:lnTo>
                  <a:pt x="6256866" y="4139648"/>
                </a:lnTo>
                <a:lnTo>
                  <a:pt x="5130265" y="4139648"/>
                </a:lnTo>
                <a:lnTo>
                  <a:pt x="5130265" y="6858000"/>
                </a:lnTo>
                <a:lnTo>
                  <a:pt x="2433320" y="6858000"/>
                </a:lnTo>
                <a:lnTo>
                  <a:pt x="2433320" y="6116320"/>
                </a:lnTo>
                <a:lnTo>
                  <a:pt x="0" y="6116320"/>
                </a:lnTo>
                <a:lnTo>
                  <a:pt x="0" y="3708400"/>
                </a:lnTo>
                <a:lnTo>
                  <a:pt x="782320" y="3708400"/>
                </a:lnTo>
                <a:lnTo>
                  <a:pt x="782320" y="1706880"/>
                </a:lnTo>
                <a:lnTo>
                  <a:pt x="0" y="1706880"/>
                </a:lnTo>
                <a:close/>
              </a:path>
            </a:pathLst>
          </a:custGeom>
          <a:noFill/>
        </p:spPr>
        <p:txBody>
          <a:bodyPr wrap="square">
            <a:noAutofit/>
          </a:bodyPr>
          <a:lstStyle/>
          <a:p>
            <a:endParaRPr lang="en-US"/>
          </a:p>
        </p:txBody>
      </p:sp>
      <p:sp>
        <p:nvSpPr>
          <p:cNvPr id="5" name="Date Placeholder 4">
            <a:extLst>
              <a:ext uri="{FF2B5EF4-FFF2-40B4-BE49-F238E27FC236}">
                <a16:creationId xmlns:a16="http://schemas.microsoft.com/office/drawing/2014/main" id="{DD7D5DA1-025D-2C65-E8EE-CEE1E76E0530}"/>
              </a:ext>
            </a:extLst>
          </p:cNvPr>
          <p:cNvSpPr>
            <a:spLocks noGrp="1"/>
          </p:cNvSpPr>
          <p:nvPr>
            <p:ph type="dt" sz="half" idx="19"/>
          </p:nvPr>
        </p:nvSpPr>
        <p:spPr>
          <a:xfrm>
            <a:off x="678318" y="6527800"/>
            <a:ext cx="1076684" cy="266700"/>
          </a:xfrm>
        </p:spPr>
        <p:txBody>
          <a:bodyPr/>
          <a:lstStyle>
            <a:lvl1pPr algn="ctr">
              <a:defRPr>
                <a:solidFill>
                  <a:schemeClr val="bg1"/>
                </a:solidFill>
              </a:defRPr>
            </a:lvl1pPr>
          </a:lstStyle>
          <a:p>
            <a:r>
              <a:rPr lang="en-US" altLang="zh-CN" smtClean="0"/>
              <a:t>April 8, 2026</a:t>
            </a:r>
            <a:endParaRPr lang="en-US" altLang="zh-CN" dirty="0"/>
          </a:p>
        </p:txBody>
      </p:sp>
      <p:sp>
        <p:nvSpPr>
          <p:cNvPr id="6" name="Footer Placeholder 5">
            <a:extLst>
              <a:ext uri="{FF2B5EF4-FFF2-40B4-BE49-F238E27FC236}">
                <a16:creationId xmlns:a16="http://schemas.microsoft.com/office/drawing/2014/main" id="{4F4368DB-AB72-1EC3-A527-8C8E999154B5}"/>
              </a:ext>
            </a:extLst>
          </p:cNvPr>
          <p:cNvSpPr>
            <a:spLocks noGrp="1"/>
          </p:cNvSpPr>
          <p:nvPr>
            <p:ph type="ftr" sz="quarter" idx="20"/>
          </p:nvPr>
        </p:nvSpPr>
        <p:spPr>
          <a:xfrm>
            <a:off x="7267329" y="6527800"/>
            <a:ext cx="3657600" cy="266700"/>
          </a:xfrm>
        </p:spPr>
        <p:txBody>
          <a:bodyPr/>
          <a:lstStyle>
            <a:lvl1pPr>
              <a:defRPr>
                <a:solidFill>
                  <a:schemeClr val="bg1"/>
                </a:solidFill>
              </a:defRPr>
            </a:lvl1pPr>
          </a:lstStyle>
          <a:p>
            <a:pPr algn="l"/>
            <a:r>
              <a:rPr lang="en-US" altLang="zh-CN" dirty="0"/>
              <a:t>Town of Van Buren | Comprehensive Plan Update</a:t>
            </a:r>
          </a:p>
        </p:txBody>
      </p:sp>
      <p:sp>
        <p:nvSpPr>
          <p:cNvPr id="7" name="Slide Number Placeholder 6">
            <a:extLst>
              <a:ext uri="{FF2B5EF4-FFF2-40B4-BE49-F238E27FC236}">
                <a16:creationId xmlns:a16="http://schemas.microsoft.com/office/drawing/2014/main" id="{A06EC095-9480-514A-7E3D-3E2E2EF9CD27}"/>
              </a:ext>
            </a:extLst>
          </p:cNvPr>
          <p:cNvSpPr>
            <a:spLocks noGrp="1"/>
          </p:cNvSpPr>
          <p:nvPr>
            <p:ph type="sldNum" sz="half" idx="21"/>
          </p:nvPr>
        </p:nvSpPr>
        <p:spPr>
          <a:xfrm>
            <a:off x="9741259" y="6527800"/>
            <a:ext cx="2136775" cy="266700"/>
          </a:xfrm>
        </p:spPr>
        <p:txBody>
          <a:bodyPr/>
          <a:lstStyle>
            <a:lvl1pPr>
              <a:defRPr>
                <a:solidFill>
                  <a:schemeClr val="bg1"/>
                </a:solidFill>
              </a:defRPr>
            </a:lvl1pPr>
          </a:lstStyle>
          <a:p>
            <a:fld id="{64D095EA-18D5-4754-B677-EAAE710458D2}" type="slidenum">
              <a:rPr lang="en-US" altLang="zh-CN" smtClean="0"/>
              <a:pPr/>
              <a:t>‹#›</a:t>
            </a:fld>
            <a:endParaRPr lang="en-US" altLang="zh-CN" dirty="0"/>
          </a:p>
        </p:txBody>
      </p:sp>
    </p:spTree>
    <p:extLst>
      <p:ext uri="{BB962C8B-B14F-4D97-AF65-F5344CB8AC3E}">
        <p14:creationId xmlns:p14="http://schemas.microsoft.com/office/powerpoint/2010/main" val="3483087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Content Only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0473" y="0"/>
            <a:ext cx="10515600" cy="1325880"/>
          </a:xfrm>
        </p:spPr>
        <p:txBody>
          <a:bodyPr lIns="0" tIns="0" rIns="0" bIns="0" anchor="ctr">
            <a:normAutofit/>
          </a:bodyPr>
          <a:lstStyle>
            <a:lvl1pPr>
              <a:defRPr sz="2400" b="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1605599"/>
            <a:ext cx="11924209" cy="4885309"/>
          </a:xfrm>
        </p:spPr>
        <p:txBody>
          <a:bodyPr lIns="0" tIns="0" rIns="0" bIns="0">
            <a:normAutofit/>
          </a:bodyPr>
          <a:lstStyle>
            <a:lvl1pPr marL="0" indent="0">
              <a:buNone/>
              <a:defRPr sz="1400"/>
            </a:lvl1pPr>
            <a:lvl2pPr marL="457200" indent="0">
              <a:buNone/>
              <a:defRPr sz="1200"/>
            </a:lvl2pPr>
            <a:lvl3pPr marL="914400" indent="0">
              <a:buNone/>
              <a:defRPr sz="1100"/>
            </a:lvl3pPr>
            <a:lvl4pPr marL="1371600" indent="0">
              <a:buNone/>
              <a:defRPr sz="1050"/>
            </a:lvl4pPr>
            <a:lvl5pPr marL="1828800" indent="0">
              <a:buNone/>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4F5E03-29BB-BE4A-E176-199F574D4588}"/>
              </a:ext>
            </a:extLst>
          </p:cNvPr>
          <p:cNvSpPr>
            <a:spLocks noGrp="1"/>
          </p:cNvSpPr>
          <p:nvPr>
            <p:ph type="dt" sz="half" idx="10"/>
          </p:nvPr>
        </p:nvSpPr>
        <p:spPr/>
        <p:txBody>
          <a:bodyPr/>
          <a:lstStyle/>
          <a:p>
            <a:r>
              <a:rPr lang="en-US" altLang="zh-CN" smtClean="0"/>
              <a:t>April 8, 2026</a:t>
            </a:r>
            <a:endParaRPr lang="en-US" altLang="zh-CN"/>
          </a:p>
        </p:txBody>
      </p:sp>
      <p:sp>
        <p:nvSpPr>
          <p:cNvPr id="5" name="Footer Placeholder 4">
            <a:extLst>
              <a:ext uri="{FF2B5EF4-FFF2-40B4-BE49-F238E27FC236}">
                <a16:creationId xmlns:a16="http://schemas.microsoft.com/office/drawing/2014/main" id="{B900FA5B-BE86-69EC-2B18-32D177B8C260}"/>
              </a:ext>
            </a:extLst>
          </p:cNvPr>
          <p:cNvSpPr>
            <a:spLocks noGrp="1"/>
          </p:cNvSpPr>
          <p:nvPr>
            <p:ph type="ftr" sz="quarter" idx="11"/>
          </p:nvPr>
        </p:nvSpPr>
        <p:spPr/>
        <p:txBody>
          <a:bodyPr/>
          <a:lstStyle/>
          <a:p>
            <a:r>
              <a:rPr lang="en-US" altLang="zh-CN"/>
              <a:t>Town of Van Buren | Comprehensive Plan Update</a:t>
            </a:r>
          </a:p>
        </p:txBody>
      </p:sp>
      <p:sp>
        <p:nvSpPr>
          <p:cNvPr id="6" name="Slide Number Placeholder 5">
            <a:extLst>
              <a:ext uri="{FF2B5EF4-FFF2-40B4-BE49-F238E27FC236}">
                <a16:creationId xmlns:a16="http://schemas.microsoft.com/office/drawing/2014/main" id="{ACBA68EB-985E-2769-ED1E-68DF9609ABEE}"/>
              </a:ext>
            </a:extLst>
          </p:cNvPr>
          <p:cNvSpPr>
            <a:spLocks noGrp="1"/>
          </p:cNvSpPr>
          <p:nvPr>
            <p:ph type="sldNum" sz="half" idx="12"/>
          </p:nvPr>
        </p:nvSpPr>
        <p:spPr/>
        <p:txBody>
          <a:bodyPr/>
          <a:lstStyle/>
          <a:p>
            <a:fld id="{64D095EA-18D5-4754-B677-EAAE710458D2}" type="slidenum">
              <a:rPr lang="en-US" altLang="zh-CN" smtClean="0"/>
              <a:pPr/>
              <a:t>‹#›</a:t>
            </a:fld>
            <a:endParaRPr lang="en-US" altLang="zh-CN"/>
          </a:p>
        </p:txBody>
      </p:sp>
    </p:spTree>
    <p:extLst>
      <p:ext uri="{BB962C8B-B14F-4D97-AF65-F5344CB8AC3E}">
        <p14:creationId xmlns:p14="http://schemas.microsoft.com/office/powerpoint/2010/main" val="3855130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hoto 1">
    <p:spTree>
      <p:nvGrpSpPr>
        <p:cNvPr id="1" name=""/>
        <p:cNvGrpSpPr/>
        <p:nvPr/>
      </p:nvGrpSpPr>
      <p:grpSpPr>
        <a:xfrm>
          <a:off x="0" y="0"/>
          <a:ext cx="0" cy="0"/>
          <a:chOff x="0" y="0"/>
          <a:chExt cx="0" cy="0"/>
        </a:xfrm>
      </p:grpSpPr>
      <p:sp>
        <p:nvSpPr>
          <p:cNvPr id="23" name="Freeform 5">
            <a:extLst>
              <a:ext uri="{FF2B5EF4-FFF2-40B4-BE49-F238E27FC236}">
                <a16:creationId xmlns:a16="http://schemas.microsoft.com/office/drawing/2014/main" id="{955E0A3A-BD31-2674-02EE-D5CC54C0DE61}"/>
              </a:ext>
              <a:ext uri="{C183D7F6-B498-43B3-948B-1728B52AA6E4}">
                <adec:decorative xmlns:adec="http://schemas.microsoft.com/office/drawing/2017/decorative" xmlns="" val="1"/>
              </a:ext>
            </a:extLst>
          </p:cNvPr>
          <p:cNvSpPr/>
          <p:nvPr userDrawn="1"/>
        </p:nvSpPr>
        <p:spPr>
          <a:xfrm>
            <a:off x="1" y="3428999"/>
            <a:ext cx="12192000" cy="1970618"/>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365760" y="3774116"/>
            <a:ext cx="11460480" cy="1590543"/>
          </a:xfrm>
        </p:spPr>
        <p:txBody>
          <a:bodyPr lIns="0" tIns="0" rIns="0" bIns="0" anchor="t">
            <a:normAutofit/>
          </a:bodyPr>
          <a:lstStyle>
            <a:lvl1pPr algn="l">
              <a:defRPr sz="5400" b="0" baseline="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365760" y="5563401"/>
            <a:ext cx="11460480" cy="756965"/>
          </a:xfrm>
        </p:spPr>
        <p:txBody>
          <a:bodyPr lIns="0" tIns="0" rIns="0" bIns="0" anchor="t">
            <a:noAutofit/>
          </a:bodyPr>
          <a:lstStyle>
            <a:lvl1pPr marL="0" indent="0" algn="l">
              <a:lnSpc>
                <a:spcPct val="100000"/>
              </a:lnSpc>
              <a:spcBef>
                <a:spcPts val="0"/>
              </a:spcBef>
              <a:buNone/>
              <a:defRPr sz="2400" baseline="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7" name="Content Placeholder 16">
            <a:extLst>
              <a:ext uri="{FF2B5EF4-FFF2-40B4-BE49-F238E27FC236}">
                <a16:creationId xmlns:a16="http://schemas.microsoft.com/office/drawing/2014/main" id="{41794CE9-E819-5EF2-87AA-CD888A593FED}"/>
              </a:ext>
            </a:extLst>
          </p:cNvPr>
          <p:cNvSpPr>
            <a:spLocks noGrp="1"/>
          </p:cNvSpPr>
          <p:nvPr>
            <p:ph sz="quarter" idx="19" hasCustomPrompt="1"/>
          </p:nvPr>
        </p:nvSpPr>
        <p:spPr>
          <a:xfrm>
            <a:off x="8279019" y="6400800"/>
            <a:ext cx="2743200" cy="393700"/>
          </a:xfrm>
        </p:spPr>
        <p:txBody>
          <a:bodyPr lIns="0" tIns="0" rIns="0" bIns="0" anchor="b">
            <a:noAutofit/>
          </a:bodyPr>
          <a:lstStyle>
            <a:lvl1pPr marL="0" indent="0" algn="r">
              <a:spcBef>
                <a:spcPts val="0"/>
              </a:spcBef>
              <a:buNone/>
              <a:defRPr sz="1600"/>
            </a:lvl1pPr>
          </a:lstStyle>
          <a:p>
            <a:pPr lvl="0"/>
            <a:r>
              <a:rPr lang="en-US"/>
              <a:t>Presenter Name</a:t>
            </a:r>
          </a:p>
        </p:txBody>
      </p:sp>
      <p:sp>
        <p:nvSpPr>
          <p:cNvPr id="15" name="Picture Placeholder 14" descr="One tall building modern style black and white.">
            <a:extLst>
              <a:ext uri="{FF2B5EF4-FFF2-40B4-BE49-F238E27FC236}">
                <a16:creationId xmlns:a16="http://schemas.microsoft.com/office/drawing/2014/main" id="{6E7C4A80-E63C-3031-27DB-BBE012F41096}"/>
              </a:ext>
            </a:extLst>
          </p:cNvPr>
          <p:cNvSpPr>
            <a:spLocks noGrp="1"/>
          </p:cNvSpPr>
          <p:nvPr>
            <p:ph type="pic" sz="quarter" idx="18"/>
          </p:nvPr>
        </p:nvSpPr>
        <p:spPr>
          <a:xfrm>
            <a:off x="0" y="2"/>
            <a:ext cx="12192000" cy="3687377"/>
          </a:xfrm>
          <a:custGeom>
            <a:avLst/>
            <a:gdLst>
              <a:gd name="connsiteX0" fmla="*/ 0 w 12192000"/>
              <a:gd name="connsiteY0" fmla="*/ 0 h 3687377"/>
              <a:gd name="connsiteX1" fmla="*/ 12192000 w 12192000"/>
              <a:gd name="connsiteY1" fmla="*/ 0 h 3687377"/>
              <a:gd name="connsiteX2" fmla="*/ 12192000 w 12192000"/>
              <a:gd name="connsiteY2" fmla="*/ 444499 h 3687377"/>
              <a:gd name="connsiteX3" fmla="*/ 11425238 w 12192000"/>
              <a:gd name="connsiteY3" fmla="*/ 444499 h 3687377"/>
              <a:gd name="connsiteX4" fmla="*/ 11425238 w 12192000"/>
              <a:gd name="connsiteY4" fmla="*/ 2391835 h 3687377"/>
              <a:gd name="connsiteX5" fmla="*/ 12192000 w 12192000"/>
              <a:gd name="connsiteY5" fmla="*/ 2391835 h 3687377"/>
              <a:gd name="connsiteX6" fmla="*/ 12192000 w 12192000"/>
              <a:gd name="connsiteY6" fmla="*/ 3687377 h 3687377"/>
              <a:gd name="connsiteX7" fmla="*/ 2426216 w 12192000"/>
              <a:gd name="connsiteY7" fmla="*/ 3687377 h 3687377"/>
              <a:gd name="connsiteX8" fmla="*/ 2426216 w 12192000"/>
              <a:gd name="connsiteY8" fmla="*/ 2963477 h 3687377"/>
              <a:gd name="connsiteX9" fmla="*/ 0 w 12192000"/>
              <a:gd name="connsiteY9" fmla="*/ 2963477 h 3687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3687377">
                <a:moveTo>
                  <a:pt x="0" y="0"/>
                </a:moveTo>
                <a:lnTo>
                  <a:pt x="12192000" y="0"/>
                </a:lnTo>
                <a:lnTo>
                  <a:pt x="12192000" y="444499"/>
                </a:lnTo>
                <a:lnTo>
                  <a:pt x="11425238" y="444499"/>
                </a:lnTo>
                <a:lnTo>
                  <a:pt x="11425238" y="2391835"/>
                </a:lnTo>
                <a:lnTo>
                  <a:pt x="12192000" y="2391835"/>
                </a:lnTo>
                <a:lnTo>
                  <a:pt x="12192000" y="3687377"/>
                </a:lnTo>
                <a:lnTo>
                  <a:pt x="2426216" y="3687377"/>
                </a:lnTo>
                <a:lnTo>
                  <a:pt x="2426216" y="2963477"/>
                </a:lnTo>
                <a:lnTo>
                  <a:pt x="0" y="2963477"/>
                </a:lnTo>
                <a:close/>
              </a:path>
            </a:pathLst>
          </a:custGeom>
          <a:noFill/>
        </p:spPr>
        <p:txBody>
          <a:bodyPr wrap="square">
            <a:noAutofit/>
          </a:bodyPr>
          <a:lstStyle/>
          <a:p>
            <a:endParaRPr lang="en-US"/>
          </a:p>
        </p:txBody>
      </p:sp>
      <p:sp>
        <p:nvSpPr>
          <p:cNvPr id="5" name="Freeform 10">
            <a:extLst>
              <a:ext uri="{FF2B5EF4-FFF2-40B4-BE49-F238E27FC236}">
                <a16:creationId xmlns:a16="http://schemas.microsoft.com/office/drawing/2014/main" id="{264F984E-6A1B-A033-4FBC-3158758B9A20}"/>
              </a:ext>
              <a:ext uri="{C183D7F6-B498-43B3-948B-1728B52AA6E4}">
                <adec:decorative xmlns:adec="http://schemas.microsoft.com/office/drawing/2017/decorative" xmlns="" val="1"/>
              </a:ext>
            </a:extLst>
          </p:cNvPr>
          <p:cNvSpPr/>
          <p:nvPr userDrawn="1"/>
        </p:nvSpPr>
        <p:spPr>
          <a:xfrm>
            <a:off x="0" y="2963479"/>
            <a:ext cx="2426216" cy="7239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13" name="Freeform 10">
            <a:extLst>
              <a:ext uri="{FF2B5EF4-FFF2-40B4-BE49-F238E27FC236}">
                <a16:creationId xmlns:a16="http://schemas.microsoft.com/office/drawing/2014/main" id="{038D67BC-3BCF-76A8-9BF0-60648407292D}"/>
              </a:ext>
              <a:ext uri="{C183D7F6-B498-43B3-948B-1728B52AA6E4}">
                <adec:decorative xmlns:adec="http://schemas.microsoft.com/office/drawing/2017/decorative" xmlns="" val="1"/>
              </a:ext>
            </a:extLst>
          </p:cNvPr>
          <p:cNvSpPr/>
          <p:nvPr userDrawn="1"/>
        </p:nvSpPr>
        <p:spPr>
          <a:xfrm rot="5400000">
            <a:off x="10798455" y="1014376"/>
            <a:ext cx="2020327" cy="766762"/>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4" name="Date Placeholder 3">
            <a:extLst>
              <a:ext uri="{FF2B5EF4-FFF2-40B4-BE49-F238E27FC236}">
                <a16:creationId xmlns:a16="http://schemas.microsoft.com/office/drawing/2014/main" id="{E959C312-642F-DE98-976D-2DBE2EAC42E6}"/>
              </a:ext>
            </a:extLst>
          </p:cNvPr>
          <p:cNvSpPr>
            <a:spLocks noGrp="1"/>
          </p:cNvSpPr>
          <p:nvPr>
            <p:ph type="dt" sz="half" idx="20"/>
          </p:nvPr>
        </p:nvSpPr>
        <p:spPr/>
        <p:txBody>
          <a:bodyPr/>
          <a:lstStyle/>
          <a:p>
            <a:r>
              <a:rPr lang="en-US" altLang="zh-CN" smtClean="0"/>
              <a:t>April 8, 2026</a:t>
            </a:r>
            <a:endParaRPr lang="en-US" altLang="zh-CN"/>
          </a:p>
        </p:txBody>
      </p:sp>
      <p:sp>
        <p:nvSpPr>
          <p:cNvPr id="6" name="Footer Placeholder 5">
            <a:extLst>
              <a:ext uri="{FF2B5EF4-FFF2-40B4-BE49-F238E27FC236}">
                <a16:creationId xmlns:a16="http://schemas.microsoft.com/office/drawing/2014/main" id="{420AEAA7-DE9F-17B8-3F1D-002EC04537B6}"/>
              </a:ext>
            </a:extLst>
          </p:cNvPr>
          <p:cNvSpPr>
            <a:spLocks noGrp="1"/>
          </p:cNvSpPr>
          <p:nvPr>
            <p:ph type="ftr" sz="quarter" idx="21"/>
          </p:nvPr>
        </p:nvSpPr>
        <p:spPr/>
        <p:txBody>
          <a:bodyPr/>
          <a:lstStyle/>
          <a:p>
            <a:r>
              <a:rPr lang="en-US" altLang="zh-CN"/>
              <a:t>Town of Van Buren | Comprehensive Plan Update</a:t>
            </a:r>
          </a:p>
        </p:txBody>
      </p:sp>
      <p:sp>
        <p:nvSpPr>
          <p:cNvPr id="7" name="Slide Number Placeholder 6">
            <a:extLst>
              <a:ext uri="{FF2B5EF4-FFF2-40B4-BE49-F238E27FC236}">
                <a16:creationId xmlns:a16="http://schemas.microsoft.com/office/drawing/2014/main" id="{0CA17B79-A16A-9D34-8092-50AE53A616D3}"/>
              </a:ext>
            </a:extLst>
          </p:cNvPr>
          <p:cNvSpPr>
            <a:spLocks noGrp="1"/>
          </p:cNvSpPr>
          <p:nvPr>
            <p:ph type="sldNum" sz="half" idx="22"/>
          </p:nvPr>
        </p:nvSpPr>
        <p:spPr/>
        <p:txBody>
          <a:bodyPr/>
          <a:lstStyle/>
          <a:p>
            <a:fld id="{64D095EA-18D5-4754-B677-EAAE710458D2}" type="slidenum">
              <a:rPr lang="en-US" altLang="zh-CN" smtClean="0"/>
              <a:pPr/>
              <a:t>‹#›</a:t>
            </a:fld>
            <a:endParaRPr lang="en-US" altLang="zh-CN"/>
          </a:p>
        </p:txBody>
      </p:sp>
    </p:spTree>
    <p:extLst>
      <p:ext uri="{BB962C8B-B14F-4D97-AF65-F5344CB8AC3E}">
        <p14:creationId xmlns:p14="http://schemas.microsoft.com/office/powerpoint/2010/main" val="3591756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Blocks">
    <p:bg>
      <p:bgPr>
        <a:solidFill>
          <a:schemeClr val="bg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4336E9A-8E96-CD8C-7598-F87632CD81CF}"/>
              </a:ext>
            </a:extLst>
          </p:cNvPr>
          <p:cNvSpPr>
            <a:spLocks noGrp="1"/>
          </p:cNvSpPr>
          <p:nvPr>
            <p:ph type="ctrTitle"/>
          </p:nvPr>
        </p:nvSpPr>
        <p:spPr>
          <a:xfrm>
            <a:off x="5500138" y="359917"/>
            <a:ext cx="6242770" cy="4588897"/>
          </a:xfrm>
        </p:spPr>
        <p:txBody>
          <a:bodyPr lIns="0" tIns="0" rIns="0" bIns="0" anchor="b">
            <a:noAutofit/>
          </a:bodyPr>
          <a:lstStyle>
            <a:lvl1pPr algn="l">
              <a:lnSpc>
                <a:spcPct val="100000"/>
              </a:lnSpc>
              <a:defRPr sz="6000" b="0">
                <a:solidFill>
                  <a:schemeClr val="tx1"/>
                </a:solidFill>
              </a:defRPr>
            </a:lvl1pPr>
          </a:lstStyle>
          <a:p>
            <a:r>
              <a:rPr lang="en-US"/>
              <a:t>Click to edit Master title style</a:t>
            </a:r>
          </a:p>
        </p:txBody>
      </p:sp>
      <p:sp>
        <p:nvSpPr>
          <p:cNvPr id="9"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500138" y="5152864"/>
            <a:ext cx="6233626" cy="1268718"/>
          </a:xfrm>
        </p:spPr>
        <p:txBody>
          <a:bodyPr lIns="0" tIns="0" rIns="0" bIns="0" anchor="t">
            <a:noAutofit/>
          </a:bodyPr>
          <a:lstStyle>
            <a:lvl1pPr marL="0" indent="0" algn="l">
              <a:lnSpc>
                <a:spcPct val="100000"/>
              </a:lnSpc>
              <a:spcBef>
                <a:spcPts val="0"/>
              </a:spcBef>
              <a:buNone/>
              <a:defRPr sz="140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6" descr="Closeup on person wearing glasses.">
            <a:extLst>
              <a:ext uri="{FF2B5EF4-FFF2-40B4-BE49-F238E27FC236}">
                <a16:creationId xmlns:a16="http://schemas.microsoft.com/office/drawing/2014/main" id="{82E72972-EE2B-F497-1D5C-258895385D72}"/>
              </a:ext>
              <a:ext uri="{C183D7F6-B498-43B3-948B-1728B52AA6E4}">
                <adec:decorative xmlns:adec="http://schemas.microsoft.com/office/drawing/2017/decorative" xmlns="" val="0"/>
              </a:ext>
            </a:extLst>
          </p:cNvPr>
          <p:cNvSpPr>
            <a:spLocks noGrp="1"/>
          </p:cNvSpPr>
          <p:nvPr>
            <p:ph type="pic" sz="quarter" idx="18"/>
          </p:nvPr>
        </p:nvSpPr>
        <p:spPr>
          <a:xfrm>
            <a:off x="1360741" y="634584"/>
            <a:ext cx="3902491" cy="3902491"/>
          </a:xfrm>
          <a:custGeom>
            <a:avLst/>
            <a:gdLst>
              <a:gd name="connsiteX0" fmla="*/ 1951245 w 3902491"/>
              <a:gd name="connsiteY0" fmla="*/ 0 h 3902491"/>
              <a:gd name="connsiteX1" fmla="*/ 3902491 w 3902491"/>
              <a:gd name="connsiteY1" fmla="*/ 1951246 h 3902491"/>
              <a:gd name="connsiteX2" fmla="*/ 1951246 w 3902491"/>
              <a:gd name="connsiteY2" fmla="*/ 3902491 h 3902491"/>
              <a:gd name="connsiteX3" fmla="*/ 1951245 w 3902491"/>
              <a:gd name="connsiteY3" fmla="*/ 3902491 h 3902491"/>
              <a:gd name="connsiteX4" fmla="*/ 0 w 3902491"/>
              <a:gd name="connsiteY4" fmla="*/ 1951246 h 3902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491" h="3902491">
                <a:moveTo>
                  <a:pt x="1951245" y="0"/>
                </a:moveTo>
                <a:lnTo>
                  <a:pt x="3902491" y="1951246"/>
                </a:lnTo>
                <a:lnTo>
                  <a:pt x="1951246" y="3902491"/>
                </a:lnTo>
                <a:lnTo>
                  <a:pt x="1951245" y="3902491"/>
                </a:lnTo>
                <a:lnTo>
                  <a:pt x="0" y="1951246"/>
                </a:lnTo>
                <a:close/>
              </a:path>
            </a:pathLst>
          </a:custGeom>
          <a:noFill/>
        </p:spPr>
        <p:txBody>
          <a:bodyPr wrap="square">
            <a:noAutofit/>
          </a:bodyPr>
          <a:lstStyle/>
          <a:p>
            <a:endParaRPr lang="zh-CN" altLang="en-US"/>
          </a:p>
        </p:txBody>
      </p:sp>
      <p:sp>
        <p:nvSpPr>
          <p:cNvPr id="10" name="Picture Placeholder 12" descr="One person clapping and smiling.">
            <a:extLst>
              <a:ext uri="{FF2B5EF4-FFF2-40B4-BE49-F238E27FC236}">
                <a16:creationId xmlns:a16="http://schemas.microsoft.com/office/drawing/2014/main" id="{B208AAAC-B842-3E72-F9B0-65241B8AEA16}"/>
              </a:ext>
              <a:ext uri="{C183D7F6-B498-43B3-948B-1728B52AA6E4}">
                <adec:decorative xmlns:adec="http://schemas.microsoft.com/office/drawing/2017/decorative" xmlns="" val="0"/>
              </a:ext>
            </a:extLst>
          </p:cNvPr>
          <p:cNvSpPr>
            <a:spLocks noGrp="1"/>
          </p:cNvSpPr>
          <p:nvPr>
            <p:ph type="pic" sz="quarter" idx="19"/>
          </p:nvPr>
        </p:nvSpPr>
        <p:spPr>
          <a:xfrm flipH="1">
            <a:off x="0" y="2788976"/>
            <a:ext cx="3139688" cy="3872174"/>
          </a:xfrm>
          <a:custGeom>
            <a:avLst/>
            <a:gdLst>
              <a:gd name="connsiteX0" fmla="*/ 1948799 w 3139688"/>
              <a:gd name="connsiteY0" fmla="*/ 0 h 3872174"/>
              <a:gd name="connsiteX1" fmla="*/ 3139688 w 3139688"/>
              <a:gd name="connsiteY1" fmla="*/ 1190889 h 3872174"/>
              <a:gd name="connsiteX2" fmla="*/ 3139688 w 3139688"/>
              <a:gd name="connsiteY2" fmla="*/ 2706710 h 3872174"/>
              <a:gd name="connsiteX3" fmla="*/ 1974223 w 3139688"/>
              <a:gd name="connsiteY3" fmla="*/ 3872174 h 3872174"/>
              <a:gd name="connsiteX4" fmla="*/ 1923375 w 3139688"/>
              <a:gd name="connsiteY4" fmla="*/ 3872174 h 3872174"/>
              <a:gd name="connsiteX5" fmla="*/ 0 w 3139688"/>
              <a:gd name="connsiteY5" fmla="*/ 1948799 h 387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39688" h="3872174">
                <a:moveTo>
                  <a:pt x="1948799" y="0"/>
                </a:moveTo>
                <a:lnTo>
                  <a:pt x="3139688" y="1190889"/>
                </a:lnTo>
                <a:lnTo>
                  <a:pt x="3139688" y="2706710"/>
                </a:lnTo>
                <a:lnTo>
                  <a:pt x="1974223" y="3872174"/>
                </a:lnTo>
                <a:lnTo>
                  <a:pt x="1923375" y="3872174"/>
                </a:lnTo>
                <a:lnTo>
                  <a:pt x="0" y="1948799"/>
                </a:lnTo>
                <a:close/>
              </a:path>
            </a:pathLst>
          </a:custGeom>
          <a:noFill/>
        </p:spPr>
        <p:txBody>
          <a:bodyPr wrap="square">
            <a:noAutofit/>
          </a:bodyPr>
          <a:lstStyle/>
          <a:p>
            <a:endParaRPr lang="zh-CN" altLang="en-US" dirty="0"/>
          </a:p>
        </p:txBody>
      </p:sp>
      <p:sp>
        <p:nvSpPr>
          <p:cNvPr id="12" name="Freeform: Shape 11">
            <a:extLst>
              <a:ext uri="{FF2B5EF4-FFF2-40B4-BE49-F238E27FC236}">
                <a16:creationId xmlns:a16="http://schemas.microsoft.com/office/drawing/2014/main" id="{ABEB5B2F-8E61-F43A-1D59-1F1F0DB377AF}"/>
              </a:ext>
              <a:ext uri="{C183D7F6-B498-43B3-948B-1728B52AA6E4}">
                <adec:decorative xmlns:adec="http://schemas.microsoft.com/office/drawing/2017/decorative" xmlns="" val="1"/>
              </a:ext>
            </a:extLst>
          </p:cNvPr>
          <p:cNvSpPr/>
          <p:nvPr userDrawn="1"/>
        </p:nvSpPr>
        <p:spPr>
          <a:xfrm rot="16200000" flipH="1" flipV="1">
            <a:off x="4644" y="5963483"/>
            <a:ext cx="889873" cy="899160"/>
          </a:xfrm>
          <a:custGeom>
            <a:avLst/>
            <a:gdLst>
              <a:gd name="connsiteX0" fmla="*/ 0 w 2869917"/>
              <a:gd name="connsiteY0" fmla="*/ 2899868 h 2899868"/>
              <a:gd name="connsiteX1" fmla="*/ 2869917 w 2869917"/>
              <a:gd name="connsiteY1" fmla="*/ 2899868 h 2899868"/>
              <a:gd name="connsiteX2" fmla="*/ 2869917 w 2869917"/>
              <a:gd name="connsiteY2" fmla="*/ 0 h 2899868"/>
            </a:gdLst>
            <a:ahLst/>
            <a:cxnLst>
              <a:cxn ang="0">
                <a:pos x="connsiteX0" y="connsiteY0"/>
              </a:cxn>
              <a:cxn ang="0">
                <a:pos x="connsiteX1" y="connsiteY1"/>
              </a:cxn>
              <a:cxn ang="0">
                <a:pos x="connsiteX2" y="connsiteY2"/>
              </a:cxn>
            </a:cxnLst>
            <a:rect l="l" t="t" r="r" b="b"/>
            <a:pathLst>
              <a:path w="2869917" h="2899868">
                <a:moveTo>
                  <a:pt x="0" y="2899868"/>
                </a:moveTo>
                <a:lnTo>
                  <a:pt x="2869917" y="2899868"/>
                </a:lnTo>
                <a:lnTo>
                  <a:pt x="2869917"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endParaRPr lang="zh-CN" altLang="en-US"/>
          </a:p>
        </p:txBody>
      </p:sp>
      <p:sp>
        <p:nvSpPr>
          <p:cNvPr id="17" name="Freeform: Shape 16">
            <a:extLst>
              <a:ext uri="{FF2B5EF4-FFF2-40B4-BE49-F238E27FC236}">
                <a16:creationId xmlns:a16="http://schemas.microsoft.com/office/drawing/2014/main" id="{C62A2476-1589-B9D9-5D0A-5553436AAA7F}"/>
              </a:ext>
              <a:ext uri="{C183D7F6-B498-43B3-948B-1728B52AA6E4}">
                <adec:decorative xmlns:adec="http://schemas.microsoft.com/office/drawing/2017/decorative" xmlns="" val="1"/>
              </a:ext>
            </a:extLst>
          </p:cNvPr>
          <p:cNvSpPr/>
          <p:nvPr userDrawn="1"/>
        </p:nvSpPr>
        <p:spPr>
          <a:xfrm flipH="1" flipV="1">
            <a:off x="0" y="0"/>
            <a:ext cx="3575051" cy="3612361"/>
          </a:xfrm>
          <a:custGeom>
            <a:avLst/>
            <a:gdLst>
              <a:gd name="connsiteX0" fmla="*/ 0 w 2869917"/>
              <a:gd name="connsiteY0" fmla="*/ 2899868 h 2899868"/>
              <a:gd name="connsiteX1" fmla="*/ 2869917 w 2869917"/>
              <a:gd name="connsiteY1" fmla="*/ 2899868 h 2899868"/>
              <a:gd name="connsiteX2" fmla="*/ 2869917 w 2869917"/>
              <a:gd name="connsiteY2" fmla="*/ 0 h 2899868"/>
            </a:gdLst>
            <a:ahLst/>
            <a:cxnLst>
              <a:cxn ang="0">
                <a:pos x="connsiteX0" y="connsiteY0"/>
              </a:cxn>
              <a:cxn ang="0">
                <a:pos x="connsiteX1" y="connsiteY1"/>
              </a:cxn>
              <a:cxn ang="0">
                <a:pos x="connsiteX2" y="connsiteY2"/>
              </a:cxn>
            </a:cxnLst>
            <a:rect l="l" t="t" r="r" b="b"/>
            <a:pathLst>
              <a:path w="2869917" h="2899868">
                <a:moveTo>
                  <a:pt x="0" y="2899868"/>
                </a:moveTo>
                <a:lnTo>
                  <a:pt x="2869917" y="2899868"/>
                </a:lnTo>
                <a:lnTo>
                  <a:pt x="2869917"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endParaRPr lang="zh-CN" altLang="en-US"/>
          </a:p>
        </p:txBody>
      </p:sp>
      <p:sp>
        <p:nvSpPr>
          <p:cNvPr id="18" name="Isosceles Triangle 3">
            <a:extLst>
              <a:ext uri="{FF2B5EF4-FFF2-40B4-BE49-F238E27FC236}">
                <a16:creationId xmlns:a16="http://schemas.microsoft.com/office/drawing/2014/main" id="{964A9B18-35DE-8478-ED82-3451640D6BBD}"/>
              </a:ext>
              <a:ext uri="{C183D7F6-B498-43B3-948B-1728B52AA6E4}">
                <adec:decorative xmlns:adec="http://schemas.microsoft.com/office/drawing/2017/decorative" xmlns="" val="1"/>
              </a:ext>
            </a:extLst>
          </p:cNvPr>
          <p:cNvSpPr/>
          <p:nvPr userDrawn="1"/>
        </p:nvSpPr>
        <p:spPr>
          <a:xfrm>
            <a:off x="1360741" y="3816350"/>
            <a:ext cx="3040598" cy="3041650"/>
          </a:xfrm>
          <a:prstGeom prst="triangle">
            <a:avLst>
              <a:gd name="adj" fmla="val 10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2" name="Date Placeholder 1">
            <a:extLst>
              <a:ext uri="{FF2B5EF4-FFF2-40B4-BE49-F238E27FC236}">
                <a16:creationId xmlns:a16="http://schemas.microsoft.com/office/drawing/2014/main" id="{15793E1B-71D7-81F6-2EA3-143FFFB55604}"/>
              </a:ext>
            </a:extLst>
          </p:cNvPr>
          <p:cNvSpPr>
            <a:spLocks noGrp="1"/>
          </p:cNvSpPr>
          <p:nvPr>
            <p:ph type="dt" sz="half" idx="20"/>
          </p:nvPr>
        </p:nvSpPr>
        <p:spPr>
          <a:xfrm>
            <a:off x="4547758" y="6527800"/>
            <a:ext cx="1170420" cy="266700"/>
          </a:xfrm>
        </p:spPr>
        <p:txBody>
          <a:bodyPr/>
          <a:lstStyle/>
          <a:p>
            <a:r>
              <a:rPr lang="en-US" altLang="zh-CN" smtClean="0"/>
              <a:t>April 8, 2026</a:t>
            </a:r>
            <a:endParaRPr lang="en-US" altLang="zh-CN" dirty="0"/>
          </a:p>
        </p:txBody>
      </p:sp>
      <p:sp>
        <p:nvSpPr>
          <p:cNvPr id="3" name="Footer Placeholder 2">
            <a:extLst>
              <a:ext uri="{FF2B5EF4-FFF2-40B4-BE49-F238E27FC236}">
                <a16:creationId xmlns:a16="http://schemas.microsoft.com/office/drawing/2014/main" id="{A89336AE-C792-931C-745B-768B83BAB61C}"/>
              </a:ext>
            </a:extLst>
          </p:cNvPr>
          <p:cNvSpPr>
            <a:spLocks noGrp="1"/>
          </p:cNvSpPr>
          <p:nvPr>
            <p:ph type="ftr" sz="quarter" idx="21"/>
          </p:nvPr>
        </p:nvSpPr>
        <p:spPr>
          <a:xfrm>
            <a:off x="6788151" y="6527800"/>
            <a:ext cx="3657600" cy="266700"/>
          </a:xfrm>
        </p:spPr>
        <p:txBody>
          <a:bodyPr/>
          <a:lstStyle/>
          <a:p>
            <a:r>
              <a:rPr lang="en-US" altLang="zh-CN" dirty="0"/>
              <a:t>Town of Van Buren | Comprehensive Plan Update</a:t>
            </a:r>
          </a:p>
        </p:txBody>
      </p:sp>
      <p:sp>
        <p:nvSpPr>
          <p:cNvPr id="4" name="Slide Number Placeholder 3">
            <a:extLst>
              <a:ext uri="{FF2B5EF4-FFF2-40B4-BE49-F238E27FC236}">
                <a16:creationId xmlns:a16="http://schemas.microsoft.com/office/drawing/2014/main" id="{6C93A66C-FF0F-B424-A72E-EB9BA06F2F06}"/>
              </a:ext>
            </a:extLst>
          </p:cNvPr>
          <p:cNvSpPr>
            <a:spLocks noGrp="1"/>
          </p:cNvSpPr>
          <p:nvPr>
            <p:ph type="sldNum" sz="half" idx="22"/>
          </p:nvPr>
        </p:nvSpPr>
        <p:spPr/>
        <p:txBody>
          <a:bodyPr/>
          <a:lstStyle/>
          <a:p>
            <a:fld id="{64D095EA-18D5-4754-B677-EAAE710458D2}" type="slidenum">
              <a:rPr lang="en-US" altLang="zh-CN" smtClean="0"/>
              <a:pPr/>
              <a:t>‹#›</a:t>
            </a:fld>
            <a:endParaRPr lang="en-US" altLang="zh-CN"/>
          </a:p>
        </p:txBody>
      </p:sp>
    </p:spTree>
    <p:extLst>
      <p:ext uri="{BB962C8B-B14F-4D97-AF65-F5344CB8AC3E}">
        <p14:creationId xmlns:p14="http://schemas.microsoft.com/office/powerpoint/2010/main" val="3082235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1">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647950" y="534677"/>
            <a:ext cx="6896100" cy="3884923"/>
          </a:xfrm>
        </p:spPr>
        <p:txBody>
          <a:bodyPr lIns="0" tIns="0" rIns="0" bIns="0" anchor="b">
            <a:noAutofit/>
          </a:bodyPr>
          <a:lstStyle>
            <a:lvl1pPr algn="ctr">
              <a:defRPr sz="5400" b="0" baseline="0">
                <a:solidFill>
                  <a:schemeClr val="tx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647950" y="4660900"/>
            <a:ext cx="6896100" cy="1315008"/>
          </a:xfrm>
        </p:spPr>
        <p:txBody>
          <a:bodyPr lIns="0" tIns="0" rIns="0" bIns="0" anchor="t">
            <a:noAutofit/>
          </a:bodyPr>
          <a:lstStyle>
            <a:lvl1pPr marL="0" indent="0" algn="ctr">
              <a:lnSpc>
                <a:spcPct val="100000"/>
              </a:lnSpc>
              <a:spcBef>
                <a:spcPts val="0"/>
              </a:spcBef>
              <a:buNone/>
              <a:defRPr sz="1400">
                <a:solidFill>
                  <a:schemeClr val="tx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0" name="Isosceles Triangle 3">
            <a:extLst>
              <a:ext uri="{FF2B5EF4-FFF2-40B4-BE49-F238E27FC236}">
                <a16:creationId xmlns:a16="http://schemas.microsoft.com/office/drawing/2014/main" id="{73C6A8A3-9676-1270-FE11-AFA86441A3D4}"/>
              </a:ext>
              <a:ext uri="{C183D7F6-B498-43B3-948B-1728B52AA6E4}">
                <adec:decorative xmlns:adec="http://schemas.microsoft.com/office/drawing/2017/decorative" xmlns="" val="1"/>
              </a:ext>
            </a:extLst>
          </p:cNvPr>
          <p:cNvSpPr/>
          <p:nvPr userDrawn="1"/>
        </p:nvSpPr>
        <p:spPr>
          <a:xfrm>
            <a:off x="8534400" y="3199135"/>
            <a:ext cx="3657600" cy="3658865"/>
          </a:xfrm>
          <a:prstGeom prst="triangle">
            <a:avLst>
              <a:gd name="adj" fmla="val 10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zh-CN" altLang="en-US"/>
          </a:p>
        </p:txBody>
      </p:sp>
      <p:sp>
        <p:nvSpPr>
          <p:cNvPr id="4" name="Freeform: Shape 3">
            <a:extLst>
              <a:ext uri="{FF2B5EF4-FFF2-40B4-BE49-F238E27FC236}">
                <a16:creationId xmlns:a16="http://schemas.microsoft.com/office/drawing/2014/main" id="{98C2484B-7B39-764B-EB05-85CE011F8CA8}"/>
              </a:ext>
              <a:ext uri="{C183D7F6-B498-43B3-948B-1728B52AA6E4}">
                <adec:decorative xmlns:adec="http://schemas.microsoft.com/office/drawing/2017/decorative" xmlns="" val="1"/>
              </a:ext>
            </a:extLst>
          </p:cNvPr>
          <p:cNvSpPr/>
          <p:nvPr userDrawn="1"/>
        </p:nvSpPr>
        <p:spPr>
          <a:xfrm rot="16200000" flipH="1" flipV="1">
            <a:off x="6165" y="5670366"/>
            <a:ext cx="1181469" cy="1193799"/>
          </a:xfrm>
          <a:custGeom>
            <a:avLst/>
            <a:gdLst>
              <a:gd name="connsiteX0" fmla="*/ 0 w 2869917"/>
              <a:gd name="connsiteY0" fmla="*/ 2899868 h 2899868"/>
              <a:gd name="connsiteX1" fmla="*/ 2869917 w 2869917"/>
              <a:gd name="connsiteY1" fmla="*/ 2899868 h 2899868"/>
              <a:gd name="connsiteX2" fmla="*/ 2869917 w 2869917"/>
              <a:gd name="connsiteY2" fmla="*/ 0 h 2899868"/>
            </a:gdLst>
            <a:ahLst/>
            <a:cxnLst>
              <a:cxn ang="0">
                <a:pos x="connsiteX0" y="connsiteY0"/>
              </a:cxn>
              <a:cxn ang="0">
                <a:pos x="connsiteX1" y="connsiteY1"/>
              </a:cxn>
              <a:cxn ang="0">
                <a:pos x="connsiteX2" y="connsiteY2"/>
              </a:cxn>
            </a:cxnLst>
            <a:rect l="l" t="t" r="r" b="b"/>
            <a:pathLst>
              <a:path w="2869917" h="2899868">
                <a:moveTo>
                  <a:pt x="0" y="2899868"/>
                </a:moveTo>
                <a:lnTo>
                  <a:pt x="2869917" y="2899868"/>
                </a:lnTo>
                <a:lnTo>
                  <a:pt x="2869917"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endParaRPr lang="zh-CN" altLang="en-US"/>
          </a:p>
        </p:txBody>
      </p:sp>
      <p:sp>
        <p:nvSpPr>
          <p:cNvPr id="13" name="Freeform: Shape 12">
            <a:extLst>
              <a:ext uri="{FF2B5EF4-FFF2-40B4-BE49-F238E27FC236}">
                <a16:creationId xmlns:a16="http://schemas.microsoft.com/office/drawing/2014/main" id="{2FF2AAFB-B709-A48B-6919-72E9012D8716}"/>
              </a:ext>
              <a:ext uri="{C183D7F6-B498-43B3-948B-1728B52AA6E4}">
                <adec:decorative xmlns:adec="http://schemas.microsoft.com/office/drawing/2017/decorative" xmlns="" val="1"/>
              </a:ext>
            </a:extLst>
          </p:cNvPr>
          <p:cNvSpPr/>
          <p:nvPr userDrawn="1"/>
        </p:nvSpPr>
        <p:spPr>
          <a:xfrm rot="16200000" flipV="1">
            <a:off x="15300" y="-15304"/>
            <a:ext cx="2932731" cy="2963336"/>
          </a:xfrm>
          <a:custGeom>
            <a:avLst/>
            <a:gdLst>
              <a:gd name="connsiteX0" fmla="*/ 0 w 1577827"/>
              <a:gd name="connsiteY0" fmla="*/ 1594293 h 1594293"/>
              <a:gd name="connsiteX1" fmla="*/ 1577827 w 1577827"/>
              <a:gd name="connsiteY1" fmla="*/ 1594293 h 1594293"/>
              <a:gd name="connsiteX2" fmla="*/ 1577827 w 1577827"/>
              <a:gd name="connsiteY2" fmla="*/ 0 h 1594293"/>
            </a:gdLst>
            <a:ahLst/>
            <a:cxnLst>
              <a:cxn ang="0">
                <a:pos x="connsiteX0" y="connsiteY0"/>
              </a:cxn>
              <a:cxn ang="0">
                <a:pos x="connsiteX1" y="connsiteY1"/>
              </a:cxn>
              <a:cxn ang="0">
                <a:pos x="connsiteX2" y="connsiteY2"/>
              </a:cxn>
            </a:cxnLst>
            <a:rect l="l" t="t" r="r" b="b"/>
            <a:pathLst>
              <a:path w="1577827" h="1594293">
                <a:moveTo>
                  <a:pt x="0" y="1594293"/>
                </a:moveTo>
                <a:lnTo>
                  <a:pt x="1577827" y="1594293"/>
                </a:lnTo>
                <a:lnTo>
                  <a:pt x="1577827" y="0"/>
                </a:lnTo>
                <a:close/>
              </a:path>
            </a:pathLst>
          </a:custGeom>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endParaRPr lang="zh-CN" altLang="en-US"/>
          </a:p>
        </p:txBody>
      </p:sp>
      <p:sp>
        <p:nvSpPr>
          <p:cNvPr id="5" name="Date Placeholder 4">
            <a:extLst>
              <a:ext uri="{FF2B5EF4-FFF2-40B4-BE49-F238E27FC236}">
                <a16:creationId xmlns:a16="http://schemas.microsoft.com/office/drawing/2014/main" id="{F653269C-34B7-8793-B989-2AC815E500BB}"/>
              </a:ext>
            </a:extLst>
          </p:cNvPr>
          <p:cNvSpPr>
            <a:spLocks noGrp="1"/>
          </p:cNvSpPr>
          <p:nvPr>
            <p:ph type="dt" sz="half" idx="10"/>
          </p:nvPr>
        </p:nvSpPr>
        <p:spPr/>
        <p:txBody>
          <a:bodyPr/>
          <a:lstStyle/>
          <a:p>
            <a:r>
              <a:rPr lang="en-US" altLang="zh-CN" smtClean="0"/>
              <a:t>April 8, 2026</a:t>
            </a:r>
            <a:endParaRPr lang="en-US" altLang="zh-CN"/>
          </a:p>
        </p:txBody>
      </p:sp>
      <p:sp>
        <p:nvSpPr>
          <p:cNvPr id="6" name="Footer Placeholder 5">
            <a:extLst>
              <a:ext uri="{FF2B5EF4-FFF2-40B4-BE49-F238E27FC236}">
                <a16:creationId xmlns:a16="http://schemas.microsoft.com/office/drawing/2014/main" id="{641BAD6F-AF49-D89A-DB03-EAC0CD069E53}"/>
              </a:ext>
            </a:extLst>
          </p:cNvPr>
          <p:cNvSpPr>
            <a:spLocks noGrp="1"/>
          </p:cNvSpPr>
          <p:nvPr>
            <p:ph type="ftr" sz="quarter" idx="11"/>
          </p:nvPr>
        </p:nvSpPr>
        <p:spPr/>
        <p:txBody>
          <a:bodyPr/>
          <a:lstStyle/>
          <a:p>
            <a:r>
              <a:rPr lang="en-US" altLang="zh-CN"/>
              <a:t>Town of Van Buren | Comprehensive Plan Update</a:t>
            </a:r>
          </a:p>
        </p:txBody>
      </p:sp>
      <p:sp>
        <p:nvSpPr>
          <p:cNvPr id="7" name="Slide Number Placeholder 6">
            <a:extLst>
              <a:ext uri="{FF2B5EF4-FFF2-40B4-BE49-F238E27FC236}">
                <a16:creationId xmlns:a16="http://schemas.microsoft.com/office/drawing/2014/main" id="{93D02BA7-4544-93C7-B907-D369FB7AD7B9}"/>
              </a:ext>
            </a:extLst>
          </p:cNvPr>
          <p:cNvSpPr>
            <a:spLocks noGrp="1"/>
          </p:cNvSpPr>
          <p:nvPr>
            <p:ph type="sldNum" sz="half" idx="12"/>
          </p:nvPr>
        </p:nvSpPr>
        <p:spPr/>
        <p:txBody>
          <a:bodyPr/>
          <a:lstStyle/>
          <a:p>
            <a:fld id="{64D095EA-18D5-4754-B677-EAAE710458D2}" type="slidenum">
              <a:rPr lang="en-US" altLang="zh-CN" smtClean="0"/>
              <a:pPr/>
              <a:t>‹#›</a:t>
            </a:fld>
            <a:endParaRPr lang="en-US" altLang="zh-CN"/>
          </a:p>
        </p:txBody>
      </p:sp>
    </p:spTree>
    <p:extLst>
      <p:ext uri="{BB962C8B-B14F-4D97-AF65-F5344CB8AC3E}">
        <p14:creationId xmlns:p14="http://schemas.microsoft.com/office/powerpoint/2010/main" val="617058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3-item List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844000" y="886783"/>
            <a:ext cx="10504000" cy="1132258"/>
          </a:xfrm>
        </p:spPr>
        <p:txBody>
          <a:bodyPr lIns="0" tIns="0" rIns="0" bIns="0" anchor="ctr">
            <a:noAutofit/>
          </a:bodyPr>
          <a:lstStyle>
            <a:lvl1pPr algn="ctr">
              <a:defRPr sz="3600" b="0" baseline="0"/>
            </a:lvl1pPr>
          </a:lstStyle>
          <a:p>
            <a:r>
              <a:rPr lang="en-US"/>
              <a:t>Click to edit Master title style</a:t>
            </a:r>
          </a:p>
        </p:txBody>
      </p:sp>
      <p:sp>
        <p:nvSpPr>
          <p:cNvPr id="23" name="Picture Placeholder 22">
            <a:extLst>
              <a:ext uri="{FF2B5EF4-FFF2-40B4-BE49-F238E27FC236}">
                <a16:creationId xmlns:a16="http://schemas.microsoft.com/office/drawing/2014/main" id="{7C46EA94-6AFD-72DE-4BC0-9B723FFBD8A2}"/>
              </a:ext>
            </a:extLst>
          </p:cNvPr>
          <p:cNvSpPr>
            <a:spLocks noGrp="1"/>
          </p:cNvSpPr>
          <p:nvPr>
            <p:ph type="pic" sz="quarter" idx="39"/>
          </p:nvPr>
        </p:nvSpPr>
        <p:spPr>
          <a:xfrm>
            <a:off x="1322334" y="2092306"/>
            <a:ext cx="1446212" cy="1446213"/>
          </a:xfrm>
          <a:custGeom>
            <a:avLst/>
            <a:gdLst>
              <a:gd name="connsiteX0" fmla="*/ 722009 w 1446212"/>
              <a:gd name="connsiteY0" fmla="*/ 0 h 1446213"/>
              <a:gd name="connsiteX1" fmla="*/ 724204 w 1446212"/>
              <a:gd name="connsiteY1" fmla="*/ 0 h 1446213"/>
              <a:gd name="connsiteX2" fmla="*/ 1446212 w 1446212"/>
              <a:gd name="connsiteY2" fmla="*/ 722008 h 1446213"/>
              <a:gd name="connsiteX3" fmla="*/ 1446212 w 1446212"/>
              <a:gd name="connsiteY3" fmla="*/ 724205 h 1446213"/>
              <a:gd name="connsiteX4" fmla="*/ 724204 w 1446212"/>
              <a:gd name="connsiteY4" fmla="*/ 1446213 h 1446213"/>
              <a:gd name="connsiteX5" fmla="*/ 722009 w 1446212"/>
              <a:gd name="connsiteY5" fmla="*/ 1446213 h 1446213"/>
              <a:gd name="connsiteX6" fmla="*/ 0 w 1446212"/>
              <a:gd name="connsiteY6" fmla="*/ 724204 h 1446213"/>
              <a:gd name="connsiteX7" fmla="*/ 0 w 1446212"/>
              <a:gd name="connsiteY7" fmla="*/ 722009 h 144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6212" h="1446213">
                <a:moveTo>
                  <a:pt x="722009" y="0"/>
                </a:moveTo>
                <a:lnTo>
                  <a:pt x="724204" y="0"/>
                </a:lnTo>
                <a:lnTo>
                  <a:pt x="1446212" y="722008"/>
                </a:lnTo>
                <a:lnTo>
                  <a:pt x="1446212" y="724205"/>
                </a:lnTo>
                <a:lnTo>
                  <a:pt x="724204" y="1446213"/>
                </a:lnTo>
                <a:lnTo>
                  <a:pt x="722009" y="1446213"/>
                </a:lnTo>
                <a:lnTo>
                  <a:pt x="0" y="724204"/>
                </a:lnTo>
                <a:lnTo>
                  <a:pt x="0" y="722009"/>
                </a:lnTo>
                <a:close/>
              </a:path>
            </a:pathLst>
          </a:custGeom>
        </p:spPr>
        <p:txBody>
          <a:bodyPr wrap="square">
            <a:noAutofit/>
          </a:bodyPr>
          <a:lstStyle/>
          <a:p>
            <a:endParaRPr lang="en-US"/>
          </a:p>
        </p:txBody>
      </p:sp>
      <p:sp>
        <p:nvSpPr>
          <p:cNvPr id="27" name="Text Placeholder 39">
            <a:extLst>
              <a:ext uri="{FF2B5EF4-FFF2-40B4-BE49-F238E27FC236}">
                <a16:creationId xmlns:a16="http://schemas.microsoft.com/office/drawing/2014/main" id="{A243729E-794B-F3FC-2EE5-6E811EB57583}"/>
              </a:ext>
            </a:extLst>
          </p:cNvPr>
          <p:cNvSpPr>
            <a:spLocks noGrp="1"/>
          </p:cNvSpPr>
          <p:nvPr>
            <p:ph type="body" sz="quarter" idx="27"/>
          </p:nvPr>
        </p:nvSpPr>
        <p:spPr>
          <a:xfrm>
            <a:off x="849311" y="3605138"/>
            <a:ext cx="2392258" cy="1099928"/>
          </a:xfrm>
        </p:spPr>
        <p:txBody>
          <a:bodyPr lIns="0" tIns="0" rIns="0" bIns="0" anchor="ctr">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8" name="Text Placeholder 39">
            <a:extLst>
              <a:ext uri="{FF2B5EF4-FFF2-40B4-BE49-F238E27FC236}">
                <a16:creationId xmlns:a16="http://schemas.microsoft.com/office/drawing/2014/main" id="{E79D7EF1-E60A-43E0-B921-D0AC0A0F2A6C}"/>
              </a:ext>
            </a:extLst>
          </p:cNvPr>
          <p:cNvSpPr>
            <a:spLocks noGrp="1"/>
          </p:cNvSpPr>
          <p:nvPr>
            <p:ph type="body" sz="quarter" idx="32"/>
          </p:nvPr>
        </p:nvSpPr>
        <p:spPr>
          <a:xfrm>
            <a:off x="844000" y="4772803"/>
            <a:ext cx="2386947" cy="1109791"/>
          </a:xfrm>
        </p:spPr>
        <p:txBody>
          <a:bodyPr lIns="0" tIns="0" rIns="0" bIns="0" anchor="t">
            <a:noAutofit/>
          </a:bodyPr>
          <a:lstStyle>
            <a:lvl1pPr marL="0" indent="0" algn="ctr">
              <a:lnSpc>
                <a:spcPct val="120000"/>
              </a:lnSpc>
              <a:spcBef>
                <a:spcPts val="0"/>
              </a:spcBef>
              <a:buNone/>
              <a:defRPr sz="1400" b="0" baseline="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4" name="Picture Placeholder 23">
            <a:extLst>
              <a:ext uri="{FF2B5EF4-FFF2-40B4-BE49-F238E27FC236}">
                <a16:creationId xmlns:a16="http://schemas.microsoft.com/office/drawing/2014/main" id="{83CF7262-358F-3843-FE94-E35896348E1E}"/>
              </a:ext>
            </a:extLst>
          </p:cNvPr>
          <p:cNvSpPr>
            <a:spLocks noGrp="1"/>
          </p:cNvSpPr>
          <p:nvPr>
            <p:ph type="pic" sz="quarter" idx="40"/>
          </p:nvPr>
        </p:nvSpPr>
        <p:spPr>
          <a:xfrm>
            <a:off x="4017396" y="2092306"/>
            <a:ext cx="1446212" cy="1446213"/>
          </a:xfrm>
          <a:custGeom>
            <a:avLst/>
            <a:gdLst>
              <a:gd name="connsiteX0" fmla="*/ 722009 w 1446212"/>
              <a:gd name="connsiteY0" fmla="*/ 0 h 1446213"/>
              <a:gd name="connsiteX1" fmla="*/ 724204 w 1446212"/>
              <a:gd name="connsiteY1" fmla="*/ 0 h 1446213"/>
              <a:gd name="connsiteX2" fmla="*/ 1446212 w 1446212"/>
              <a:gd name="connsiteY2" fmla="*/ 722008 h 1446213"/>
              <a:gd name="connsiteX3" fmla="*/ 1446212 w 1446212"/>
              <a:gd name="connsiteY3" fmla="*/ 724205 h 1446213"/>
              <a:gd name="connsiteX4" fmla="*/ 724204 w 1446212"/>
              <a:gd name="connsiteY4" fmla="*/ 1446213 h 1446213"/>
              <a:gd name="connsiteX5" fmla="*/ 722009 w 1446212"/>
              <a:gd name="connsiteY5" fmla="*/ 1446213 h 1446213"/>
              <a:gd name="connsiteX6" fmla="*/ 0 w 1446212"/>
              <a:gd name="connsiteY6" fmla="*/ 724204 h 1446213"/>
              <a:gd name="connsiteX7" fmla="*/ 0 w 1446212"/>
              <a:gd name="connsiteY7" fmla="*/ 722009 h 144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6212" h="1446213">
                <a:moveTo>
                  <a:pt x="722009" y="0"/>
                </a:moveTo>
                <a:lnTo>
                  <a:pt x="724204" y="0"/>
                </a:lnTo>
                <a:lnTo>
                  <a:pt x="1446212" y="722008"/>
                </a:lnTo>
                <a:lnTo>
                  <a:pt x="1446212" y="724205"/>
                </a:lnTo>
                <a:lnTo>
                  <a:pt x="724204" y="1446213"/>
                </a:lnTo>
                <a:lnTo>
                  <a:pt x="722009" y="1446213"/>
                </a:lnTo>
                <a:lnTo>
                  <a:pt x="0" y="724204"/>
                </a:lnTo>
                <a:lnTo>
                  <a:pt x="0" y="722009"/>
                </a:lnTo>
                <a:close/>
              </a:path>
            </a:pathLst>
          </a:custGeom>
        </p:spPr>
        <p:txBody>
          <a:bodyPr wrap="square">
            <a:noAutofit/>
          </a:bodyPr>
          <a:lstStyle/>
          <a:p>
            <a:endParaRPr lang="en-US"/>
          </a:p>
        </p:txBody>
      </p:sp>
      <p:sp>
        <p:nvSpPr>
          <p:cNvPr id="29" name="Text Placeholder 39">
            <a:extLst>
              <a:ext uri="{FF2B5EF4-FFF2-40B4-BE49-F238E27FC236}">
                <a16:creationId xmlns:a16="http://schemas.microsoft.com/office/drawing/2014/main" id="{6A6BDC5C-C94C-D669-C0A1-8046D94C9CEB}"/>
              </a:ext>
            </a:extLst>
          </p:cNvPr>
          <p:cNvSpPr>
            <a:spLocks noGrp="1"/>
          </p:cNvSpPr>
          <p:nvPr>
            <p:ph type="body" sz="quarter" idx="43"/>
          </p:nvPr>
        </p:nvSpPr>
        <p:spPr>
          <a:xfrm>
            <a:off x="3544373" y="3605138"/>
            <a:ext cx="2392258" cy="1099928"/>
          </a:xfrm>
        </p:spPr>
        <p:txBody>
          <a:bodyPr lIns="0" tIns="0" rIns="0" bIns="0" anchor="ctr">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0" name="Text Placeholder 39">
            <a:extLst>
              <a:ext uri="{FF2B5EF4-FFF2-40B4-BE49-F238E27FC236}">
                <a16:creationId xmlns:a16="http://schemas.microsoft.com/office/drawing/2014/main" id="{EFBB2384-D5C2-76A5-54F8-D4975868185E}"/>
              </a:ext>
            </a:extLst>
          </p:cNvPr>
          <p:cNvSpPr>
            <a:spLocks noGrp="1"/>
          </p:cNvSpPr>
          <p:nvPr>
            <p:ph type="body" sz="quarter" idx="44"/>
          </p:nvPr>
        </p:nvSpPr>
        <p:spPr>
          <a:xfrm>
            <a:off x="3544373" y="4772803"/>
            <a:ext cx="2386947" cy="1109791"/>
          </a:xfrm>
        </p:spPr>
        <p:txBody>
          <a:bodyPr lIns="0" tIns="0" rIns="0" bIns="0" anchor="t">
            <a:noAutofit/>
          </a:bodyPr>
          <a:lstStyle>
            <a:lvl1pPr marL="0" indent="0" algn="ctr">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5" name="Picture Placeholder 24">
            <a:extLst>
              <a:ext uri="{FF2B5EF4-FFF2-40B4-BE49-F238E27FC236}">
                <a16:creationId xmlns:a16="http://schemas.microsoft.com/office/drawing/2014/main" id="{74F0AB46-B8F3-5FE8-7859-342D82B051DF}"/>
              </a:ext>
            </a:extLst>
          </p:cNvPr>
          <p:cNvSpPr>
            <a:spLocks noGrp="1"/>
          </p:cNvSpPr>
          <p:nvPr>
            <p:ph type="pic" sz="quarter" idx="41"/>
          </p:nvPr>
        </p:nvSpPr>
        <p:spPr>
          <a:xfrm>
            <a:off x="6723080" y="2092306"/>
            <a:ext cx="1446212" cy="1446213"/>
          </a:xfrm>
          <a:custGeom>
            <a:avLst/>
            <a:gdLst>
              <a:gd name="connsiteX0" fmla="*/ 722009 w 1446212"/>
              <a:gd name="connsiteY0" fmla="*/ 0 h 1446213"/>
              <a:gd name="connsiteX1" fmla="*/ 724204 w 1446212"/>
              <a:gd name="connsiteY1" fmla="*/ 0 h 1446213"/>
              <a:gd name="connsiteX2" fmla="*/ 1446212 w 1446212"/>
              <a:gd name="connsiteY2" fmla="*/ 722008 h 1446213"/>
              <a:gd name="connsiteX3" fmla="*/ 1446212 w 1446212"/>
              <a:gd name="connsiteY3" fmla="*/ 724205 h 1446213"/>
              <a:gd name="connsiteX4" fmla="*/ 724204 w 1446212"/>
              <a:gd name="connsiteY4" fmla="*/ 1446213 h 1446213"/>
              <a:gd name="connsiteX5" fmla="*/ 722009 w 1446212"/>
              <a:gd name="connsiteY5" fmla="*/ 1446213 h 1446213"/>
              <a:gd name="connsiteX6" fmla="*/ 0 w 1446212"/>
              <a:gd name="connsiteY6" fmla="*/ 724204 h 1446213"/>
              <a:gd name="connsiteX7" fmla="*/ 0 w 1446212"/>
              <a:gd name="connsiteY7" fmla="*/ 722009 h 144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6212" h="1446213">
                <a:moveTo>
                  <a:pt x="722009" y="0"/>
                </a:moveTo>
                <a:lnTo>
                  <a:pt x="724204" y="0"/>
                </a:lnTo>
                <a:lnTo>
                  <a:pt x="1446212" y="722008"/>
                </a:lnTo>
                <a:lnTo>
                  <a:pt x="1446212" y="724205"/>
                </a:lnTo>
                <a:lnTo>
                  <a:pt x="724204" y="1446213"/>
                </a:lnTo>
                <a:lnTo>
                  <a:pt x="722009" y="1446213"/>
                </a:lnTo>
                <a:lnTo>
                  <a:pt x="0" y="724204"/>
                </a:lnTo>
                <a:lnTo>
                  <a:pt x="0" y="722009"/>
                </a:lnTo>
                <a:close/>
              </a:path>
            </a:pathLst>
          </a:custGeom>
        </p:spPr>
        <p:txBody>
          <a:bodyPr wrap="square">
            <a:noAutofit/>
          </a:bodyPr>
          <a:lstStyle/>
          <a:p>
            <a:endParaRPr lang="en-US"/>
          </a:p>
        </p:txBody>
      </p:sp>
      <p:sp>
        <p:nvSpPr>
          <p:cNvPr id="31" name="Text Placeholder 39">
            <a:extLst>
              <a:ext uri="{FF2B5EF4-FFF2-40B4-BE49-F238E27FC236}">
                <a16:creationId xmlns:a16="http://schemas.microsoft.com/office/drawing/2014/main" id="{3FA7B3C5-2D24-52CE-FBFE-C6EAACA41E07}"/>
              </a:ext>
            </a:extLst>
          </p:cNvPr>
          <p:cNvSpPr>
            <a:spLocks noGrp="1"/>
          </p:cNvSpPr>
          <p:nvPr>
            <p:ph type="body" sz="quarter" idx="45"/>
          </p:nvPr>
        </p:nvSpPr>
        <p:spPr>
          <a:xfrm>
            <a:off x="6250057" y="3605138"/>
            <a:ext cx="2392258" cy="1099928"/>
          </a:xfrm>
        </p:spPr>
        <p:txBody>
          <a:bodyPr lIns="0" tIns="0" rIns="0" bIns="0" anchor="ctr">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2" name="Text Placeholder 39">
            <a:extLst>
              <a:ext uri="{FF2B5EF4-FFF2-40B4-BE49-F238E27FC236}">
                <a16:creationId xmlns:a16="http://schemas.microsoft.com/office/drawing/2014/main" id="{F8BBF672-0284-927B-49F1-92414840843B}"/>
              </a:ext>
            </a:extLst>
          </p:cNvPr>
          <p:cNvSpPr>
            <a:spLocks noGrp="1"/>
          </p:cNvSpPr>
          <p:nvPr>
            <p:ph type="body" sz="quarter" idx="46"/>
          </p:nvPr>
        </p:nvSpPr>
        <p:spPr>
          <a:xfrm>
            <a:off x="6250057" y="4772803"/>
            <a:ext cx="2386947" cy="1109791"/>
          </a:xfrm>
        </p:spPr>
        <p:txBody>
          <a:bodyPr lIns="0" tIns="0" rIns="0" bIns="0" anchor="t">
            <a:noAutofit/>
          </a:bodyPr>
          <a:lstStyle>
            <a:lvl1pPr marL="0" indent="0" algn="ctr">
              <a:lnSpc>
                <a:spcPct val="120000"/>
              </a:lnSpc>
              <a:spcBef>
                <a:spcPts val="0"/>
              </a:spcBef>
              <a:buNone/>
              <a:defRPr sz="1400" b="0" baseline="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6" name="Picture Placeholder 25">
            <a:extLst>
              <a:ext uri="{FF2B5EF4-FFF2-40B4-BE49-F238E27FC236}">
                <a16:creationId xmlns:a16="http://schemas.microsoft.com/office/drawing/2014/main" id="{5E473B2D-D5FC-0231-ACED-3B5D76DC20EF}"/>
              </a:ext>
            </a:extLst>
          </p:cNvPr>
          <p:cNvSpPr>
            <a:spLocks noGrp="1"/>
          </p:cNvSpPr>
          <p:nvPr>
            <p:ph type="pic" sz="quarter" idx="42"/>
          </p:nvPr>
        </p:nvSpPr>
        <p:spPr>
          <a:xfrm>
            <a:off x="9428764" y="2092306"/>
            <a:ext cx="1446212" cy="1446213"/>
          </a:xfrm>
          <a:custGeom>
            <a:avLst/>
            <a:gdLst>
              <a:gd name="connsiteX0" fmla="*/ 722009 w 1446212"/>
              <a:gd name="connsiteY0" fmla="*/ 0 h 1446213"/>
              <a:gd name="connsiteX1" fmla="*/ 724204 w 1446212"/>
              <a:gd name="connsiteY1" fmla="*/ 0 h 1446213"/>
              <a:gd name="connsiteX2" fmla="*/ 1446212 w 1446212"/>
              <a:gd name="connsiteY2" fmla="*/ 722008 h 1446213"/>
              <a:gd name="connsiteX3" fmla="*/ 1446212 w 1446212"/>
              <a:gd name="connsiteY3" fmla="*/ 724205 h 1446213"/>
              <a:gd name="connsiteX4" fmla="*/ 724204 w 1446212"/>
              <a:gd name="connsiteY4" fmla="*/ 1446213 h 1446213"/>
              <a:gd name="connsiteX5" fmla="*/ 722009 w 1446212"/>
              <a:gd name="connsiteY5" fmla="*/ 1446213 h 1446213"/>
              <a:gd name="connsiteX6" fmla="*/ 0 w 1446212"/>
              <a:gd name="connsiteY6" fmla="*/ 724204 h 1446213"/>
              <a:gd name="connsiteX7" fmla="*/ 0 w 1446212"/>
              <a:gd name="connsiteY7" fmla="*/ 722009 h 1446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46212" h="1446213">
                <a:moveTo>
                  <a:pt x="722009" y="0"/>
                </a:moveTo>
                <a:lnTo>
                  <a:pt x="724204" y="0"/>
                </a:lnTo>
                <a:lnTo>
                  <a:pt x="1446212" y="722008"/>
                </a:lnTo>
                <a:lnTo>
                  <a:pt x="1446212" y="724205"/>
                </a:lnTo>
                <a:lnTo>
                  <a:pt x="724204" y="1446213"/>
                </a:lnTo>
                <a:lnTo>
                  <a:pt x="722009" y="1446213"/>
                </a:lnTo>
                <a:lnTo>
                  <a:pt x="0" y="724204"/>
                </a:lnTo>
                <a:lnTo>
                  <a:pt x="0" y="722009"/>
                </a:lnTo>
                <a:close/>
              </a:path>
            </a:pathLst>
          </a:custGeom>
        </p:spPr>
        <p:txBody>
          <a:bodyPr wrap="square">
            <a:noAutofit/>
          </a:bodyPr>
          <a:lstStyle/>
          <a:p>
            <a:endParaRPr lang="en-US"/>
          </a:p>
        </p:txBody>
      </p:sp>
      <p:sp>
        <p:nvSpPr>
          <p:cNvPr id="35" name="Text Placeholder 39">
            <a:extLst>
              <a:ext uri="{FF2B5EF4-FFF2-40B4-BE49-F238E27FC236}">
                <a16:creationId xmlns:a16="http://schemas.microsoft.com/office/drawing/2014/main" id="{F177614F-87ED-3516-10DB-3039AA6BC776}"/>
              </a:ext>
            </a:extLst>
          </p:cNvPr>
          <p:cNvSpPr>
            <a:spLocks noGrp="1"/>
          </p:cNvSpPr>
          <p:nvPr>
            <p:ph type="body" sz="quarter" idx="48"/>
          </p:nvPr>
        </p:nvSpPr>
        <p:spPr>
          <a:xfrm>
            <a:off x="8955741" y="3605138"/>
            <a:ext cx="2392258" cy="1099928"/>
          </a:xfrm>
        </p:spPr>
        <p:txBody>
          <a:bodyPr lIns="0" tIns="0" rIns="0" bIns="0" anchor="ctr">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34" name="Text Placeholder 39">
            <a:extLst>
              <a:ext uri="{FF2B5EF4-FFF2-40B4-BE49-F238E27FC236}">
                <a16:creationId xmlns:a16="http://schemas.microsoft.com/office/drawing/2014/main" id="{356691A8-4174-1932-EDAA-397B596ED22C}"/>
              </a:ext>
            </a:extLst>
          </p:cNvPr>
          <p:cNvSpPr>
            <a:spLocks noGrp="1"/>
          </p:cNvSpPr>
          <p:nvPr>
            <p:ph type="body" sz="quarter" idx="47"/>
          </p:nvPr>
        </p:nvSpPr>
        <p:spPr>
          <a:xfrm>
            <a:off x="8955741" y="4772803"/>
            <a:ext cx="2386947" cy="1109791"/>
          </a:xfrm>
        </p:spPr>
        <p:txBody>
          <a:bodyPr lIns="0" tIns="0" rIns="0" bIns="0" anchor="t">
            <a:noAutofit/>
          </a:bodyPr>
          <a:lstStyle>
            <a:lvl1pPr marL="0" indent="0" algn="ctr">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4" name="Freeform 10">
            <a:extLst>
              <a:ext uri="{FF2B5EF4-FFF2-40B4-BE49-F238E27FC236}">
                <a16:creationId xmlns:a16="http://schemas.microsoft.com/office/drawing/2014/main" id="{CAC714B0-0DDB-95CC-7C6E-830ED5777ADD}"/>
              </a:ext>
              <a:ext uri="{C183D7F6-B498-43B3-948B-1728B52AA6E4}">
                <adec:decorative xmlns:adec="http://schemas.microsoft.com/office/drawing/2017/decorative" xmlns="" val="1"/>
              </a:ext>
            </a:extLst>
          </p:cNvPr>
          <p:cNvSpPr/>
          <p:nvPr userDrawn="1"/>
        </p:nvSpPr>
        <p:spPr>
          <a:xfrm>
            <a:off x="11292000" y="5958000"/>
            <a:ext cx="900000" cy="900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3" name="Freeform 10">
            <a:extLst>
              <a:ext uri="{FF2B5EF4-FFF2-40B4-BE49-F238E27FC236}">
                <a16:creationId xmlns:a16="http://schemas.microsoft.com/office/drawing/2014/main" id="{6D6EDCD4-6F29-8A2D-6FBA-DEC8CC671E15}"/>
              </a:ext>
              <a:ext uri="{C183D7F6-B498-43B3-948B-1728B52AA6E4}">
                <adec:decorative xmlns:adec="http://schemas.microsoft.com/office/drawing/2017/decorative" xmlns="" val="1"/>
              </a:ext>
            </a:extLst>
          </p:cNvPr>
          <p:cNvSpPr/>
          <p:nvPr userDrawn="1"/>
        </p:nvSpPr>
        <p:spPr>
          <a:xfrm>
            <a:off x="0" y="0"/>
            <a:ext cx="900000" cy="900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8" name="Date Placeholder 7">
            <a:extLst>
              <a:ext uri="{FF2B5EF4-FFF2-40B4-BE49-F238E27FC236}">
                <a16:creationId xmlns:a16="http://schemas.microsoft.com/office/drawing/2014/main" id="{0C36B4D5-453F-A6E6-2385-5EAAF52C7FCC}"/>
              </a:ext>
            </a:extLst>
          </p:cNvPr>
          <p:cNvSpPr>
            <a:spLocks noGrp="1"/>
          </p:cNvSpPr>
          <p:nvPr>
            <p:ph type="dt" sz="half" idx="49"/>
          </p:nvPr>
        </p:nvSpPr>
        <p:spPr/>
        <p:txBody>
          <a:bodyPr/>
          <a:lstStyle/>
          <a:p>
            <a:r>
              <a:rPr lang="en-US" altLang="zh-CN" smtClean="0"/>
              <a:t>April 8, 2026</a:t>
            </a:r>
            <a:endParaRPr lang="en-US" altLang="zh-CN"/>
          </a:p>
        </p:txBody>
      </p:sp>
      <p:sp>
        <p:nvSpPr>
          <p:cNvPr id="9" name="Footer Placeholder 8">
            <a:extLst>
              <a:ext uri="{FF2B5EF4-FFF2-40B4-BE49-F238E27FC236}">
                <a16:creationId xmlns:a16="http://schemas.microsoft.com/office/drawing/2014/main" id="{6AF55EF6-623E-84A9-8176-644E1FF87D13}"/>
              </a:ext>
            </a:extLst>
          </p:cNvPr>
          <p:cNvSpPr>
            <a:spLocks noGrp="1"/>
          </p:cNvSpPr>
          <p:nvPr>
            <p:ph type="ftr" sz="quarter" idx="50"/>
          </p:nvPr>
        </p:nvSpPr>
        <p:spPr/>
        <p:txBody>
          <a:bodyPr/>
          <a:lstStyle/>
          <a:p>
            <a:r>
              <a:rPr lang="en-US" altLang="zh-CN"/>
              <a:t>Town of Van Buren | Comprehensive Plan Update</a:t>
            </a:r>
          </a:p>
        </p:txBody>
      </p:sp>
      <p:sp>
        <p:nvSpPr>
          <p:cNvPr id="10" name="Slide Number Placeholder 9">
            <a:extLst>
              <a:ext uri="{FF2B5EF4-FFF2-40B4-BE49-F238E27FC236}">
                <a16:creationId xmlns:a16="http://schemas.microsoft.com/office/drawing/2014/main" id="{7123EF00-8E89-3E0C-8654-5AFF3E936BA8}"/>
              </a:ext>
            </a:extLst>
          </p:cNvPr>
          <p:cNvSpPr>
            <a:spLocks noGrp="1"/>
          </p:cNvSpPr>
          <p:nvPr>
            <p:ph type="sldNum" sz="half" idx="51"/>
          </p:nvPr>
        </p:nvSpPr>
        <p:spPr/>
        <p:txBody>
          <a:bodyPr/>
          <a:lstStyle/>
          <a:p>
            <a:fld id="{64D095EA-18D5-4754-B677-EAAE710458D2}" type="slidenum">
              <a:rPr lang="en-US" altLang="zh-CN" smtClean="0"/>
              <a:pPr/>
              <a:t>‹#›</a:t>
            </a:fld>
            <a:endParaRPr lang="en-US" altLang="zh-CN"/>
          </a:p>
        </p:txBody>
      </p:sp>
    </p:spTree>
    <p:extLst>
      <p:ext uri="{BB962C8B-B14F-4D97-AF65-F5344CB8AC3E}">
        <p14:creationId xmlns:p14="http://schemas.microsoft.com/office/powerpoint/2010/main" val="2372204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4-item Lists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844000" y="886783"/>
            <a:ext cx="10504000" cy="1132258"/>
          </a:xfrm>
        </p:spPr>
        <p:txBody>
          <a:bodyPr lIns="0" tIns="0" rIns="0" bIns="0" anchor="ctr">
            <a:noAutofit/>
          </a:bodyPr>
          <a:lstStyle>
            <a:lvl1pPr algn="ctr">
              <a:defRPr sz="3600" b="0" baseline="0"/>
            </a:lvl1pPr>
          </a:lstStyle>
          <a:p>
            <a:r>
              <a:rPr lang="en-US"/>
              <a:t>Click to edit Master title style</a:t>
            </a:r>
          </a:p>
        </p:txBody>
      </p:sp>
      <p:sp>
        <p:nvSpPr>
          <p:cNvPr id="22" name="Rectangle 21">
            <a:extLst>
              <a:ext uri="{FF2B5EF4-FFF2-40B4-BE49-F238E27FC236}">
                <a16:creationId xmlns:a16="http://schemas.microsoft.com/office/drawing/2014/main" id="{D04B793B-FE1B-6285-CB8E-8986809C3F45}"/>
              </a:ext>
              <a:ext uri="{C183D7F6-B498-43B3-948B-1728B52AA6E4}">
                <adec:decorative xmlns:adec="http://schemas.microsoft.com/office/drawing/2017/decorative" xmlns="" val="1"/>
              </a:ext>
            </a:extLst>
          </p:cNvPr>
          <p:cNvSpPr/>
          <p:nvPr userDrawn="1"/>
        </p:nvSpPr>
        <p:spPr>
          <a:xfrm rot="2700000">
            <a:off x="1595440" y="2342604"/>
            <a:ext cx="900000" cy="900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Text Placeholder 22">
            <a:extLst>
              <a:ext uri="{FF2B5EF4-FFF2-40B4-BE49-F238E27FC236}">
                <a16:creationId xmlns:a16="http://schemas.microsoft.com/office/drawing/2014/main" id="{AE8A8674-6A2C-78A3-885D-55C088B06985}"/>
              </a:ext>
            </a:extLst>
          </p:cNvPr>
          <p:cNvSpPr>
            <a:spLocks noGrp="1"/>
          </p:cNvSpPr>
          <p:nvPr>
            <p:ph type="body" sz="quarter" idx="53" hasCustomPrompt="1"/>
          </p:nvPr>
        </p:nvSpPr>
        <p:spPr>
          <a:xfrm>
            <a:off x="1775855" y="2555875"/>
            <a:ext cx="538162" cy="471988"/>
          </a:xfrm>
        </p:spPr>
        <p:txBody>
          <a:bodyPr lIns="0" tIns="0" rIns="0" bIns="0" anchor="ctr">
            <a:noAutofit/>
          </a:bodyPr>
          <a:lstStyle>
            <a:lvl1pPr marL="0" indent="0" algn="ctr">
              <a:lnSpc>
                <a:spcPct val="100000"/>
              </a:lnSpc>
              <a:spcBef>
                <a:spcPts val="0"/>
              </a:spcBef>
              <a:buNone/>
              <a:defRPr sz="2000" b="1" baseline="0"/>
            </a:lvl1pPr>
          </a:lstStyle>
          <a:p>
            <a:pPr lvl="0"/>
            <a:r>
              <a:rPr lang="en-US"/>
              <a:t>01</a:t>
            </a:r>
          </a:p>
        </p:txBody>
      </p:sp>
      <p:sp>
        <p:nvSpPr>
          <p:cNvPr id="11" name="Text Placeholder 39">
            <a:extLst>
              <a:ext uri="{FF2B5EF4-FFF2-40B4-BE49-F238E27FC236}">
                <a16:creationId xmlns:a16="http://schemas.microsoft.com/office/drawing/2014/main" id="{E43A858A-91C9-3821-CE0E-B8560BABAAD0}"/>
              </a:ext>
            </a:extLst>
          </p:cNvPr>
          <p:cNvSpPr>
            <a:spLocks noGrp="1"/>
          </p:cNvSpPr>
          <p:nvPr>
            <p:ph type="body" sz="quarter" idx="27"/>
          </p:nvPr>
        </p:nvSpPr>
        <p:spPr>
          <a:xfrm>
            <a:off x="849311" y="3605138"/>
            <a:ext cx="2392258" cy="1099928"/>
          </a:xfrm>
        </p:spPr>
        <p:txBody>
          <a:bodyPr lIns="0" tIns="0" rIns="0" bIns="0" anchor="ctr">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2" name="Text Placeholder 39">
            <a:extLst>
              <a:ext uri="{FF2B5EF4-FFF2-40B4-BE49-F238E27FC236}">
                <a16:creationId xmlns:a16="http://schemas.microsoft.com/office/drawing/2014/main" id="{9CAF2C49-1346-8F16-115B-B7FF24FBBC29}"/>
              </a:ext>
            </a:extLst>
          </p:cNvPr>
          <p:cNvSpPr>
            <a:spLocks noGrp="1"/>
          </p:cNvSpPr>
          <p:nvPr>
            <p:ph type="body" sz="quarter" idx="32"/>
          </p:nvPr>
        </p:nvSpPr>
        <p:spPr>
          <a:xfrm>
            <a:off x="844000" y="4772803"/>
            <a:ext cx="2386947" cy="1109791"/>
          </a:xfrm>
        </p:spPr>
        <p:txBody>
          <a:bodyPr lIns="0" tIns="0" rIns="0" bIns="0" anchor="t">
            <a:noAutofit/>
          </a:bodyPr>
          <a:lstStyle>
            <a:lvl1pPr marL="0" indent="0" algn="ctr">
              <a:lnSpc>
                <a:spcPct val="120000"/>
              </a:lnSpc>
              <a:spcBef>
                <a:spcPts val="0"/>
              </a:spcBef>
              <a:buNone/>
              <a:defRPr sz="1400" b="0" baseline="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1" name="Rectangle 20">
            <a:extLst>
              <a:ext uri="{FF2B5EF4-FFF2-40B4-BE49-F238E27FC236}">
                <a16:creationId xmlns:a16="http://schemas.microsoft.com/office/drawing/2014/main" id="{7E9EF5B5-8530-E4D6-CF9A-48AD966AEC43}"/>
              </a:ext>
              <a:ext uri="{C183D7F6-B498-43B3-948B-1728B52AA6E4}">
                <adec:decorative xmlns:adec="http://schemas.microsoft.com/office/drawing/2017/decorative" xmlns="" val="1"/>
              </a:ext>
            </a:extLst>
          </p:cNvPr>
          <p:cNvSpPr/>
          <p:nvPr userDrawn="1"/>
        </p:nvSpPr>
        <p:spPr>
          <a:xfrm rot="2700000">
            <a:off x="4290502" y="2342604"/>
            <a:ext cx="900000" cy="900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22">
            <a:extLst>
              <a:ext uri="{FF2B5EF4-FFF2-40B4-BE49-F238E27FC236}">
                <a16:creationId xmlns:a16="http://schemas.microsoft.com/office/drawing/2014/main" id="{9E3CF133-5941-82E8-E04A-DA0824EBD0E3}"/>
              </a:ext>
            </a:extLst>
          </p:cNvPr>
          <p:cNvSpPr>
            <a:spLocks noGrp="1"/>
          </p:cNvSpPr>
          <p:nvPr>
            <p:ph type="body" sz="quarter" idx="54" hasCustomPrompt="1"/>
          </p:nvPr>
        </p:nvSpPr>
        <p:spPr>
          <a:xfrm>
            <a:off x="4471925" y="2555875"/>
            <a:ext cx="538162" cy="471988"/>
          </a:xfrm>
        </p:spPr>
        <p:txBody>
          <a:bodyPr lIns="0" tIns="0" rIns="0" bIns="0" anchor="ctr">
            <a:noAutofit/>
          </a:bodyPr>
          <a:lstStyle>
            <a:lvl1pPr marL="0" indent="0" algn="ctr">
              <a:lnSpc>
                <a:spcPct val="100000"/>
              </a:lnSpc>
              <a:spcBef>
                <a:spcPts val="0"/>
              </a:spcBef>
              <a:buNone/>
              <a:defRPr sz="2000" b="1"/>
            </a:lvl1pPr>
          </a:lstStyle>
          <a:p>
            <a:pPr lvl="0"/>
            <a:r>
              <a:rPr lang="en-US"/>
              <a:t>02</a:t>
            </a:r>
          </a:p>
        </p:txBody>
      </p:sp>
      <p:sp>
        <p:nvSpPr>
          <p:cNvPr id="13" name="Text Placeholder 39">
            <a:extLst>
              <a:ext uri="{FF2B5EF4-FFF2-40B4-BE49-F238E27FC236}">
                <a16:creationId xmlns:a16="http://schemas.microsoft.com/office/drawing/2014/main" id="{45B3CBFA-E3D3-AC2E-B510-A3E509B0C78B}"/>
              </a:ext>
            </a:extLst>
          </p:cNvPr>
          <p:cNvSpPr>
            <a:spLocks noGrp="1"/>
          </p:cNvSpPr>
          <p:nvPr>
            <p:ph type="body" sz="quarter" idx="43"/>
          </p:nvPr>
        </p:nvSpPr>
        <p:spPr>
          <a:xfrm>
            <a:off x="3544373" y="3605138"/>
            <a:ext cx="2392258" cy="1099928"/>
          </a:xfrm>
        </p:spPr>
        <p:txBody>
          <a:bodyPr lIns="0" tIns="0" rIns="0" bIns="0" anchor="ctr">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4" name="Text Placeholder 39">
            <a:extLst>
              <a:ext uri="{FF2B5EF4-FFF2-40B4-BE49-F238E27FC236}">
                <a16:creationId xmlns:a16="http://schemas.microsoft.com/office/drawing/2014/main" id="{C4A03FA8-A059-D38F-9876-666DD0ECB57C}"/>
              </a:ext>
            </a:extLst>
          </p:cNvPr>
          <p:cNvSpPr>
            <a:spLocks noGrp="1"/>
          </p:cNvSpPr>
          <p:nvPr>
            <p:ph type="body" sz="quarter" idx="44"/>
          </p:nvPr>
        </p:nvSpPr>
        <p:spPr>
          <a:xfrm>
            <a:off x="3544373" y="4772803"/>
            <a:ext cx="2386947" cy="1109791"/>
          </a:xfrm>
        </p:spPr>
        <p:txBody>
          <a:bodyPr lIns="0" tIns="0" rIns="0" bIns="0" anchor="t">
            <a:noAutofit/>
          </a:bodyPr>
          <a:lstStyle>
            <a:lvl1pPr marL="0" indent="0" algn="ctr">
              <a:lnSpc>
                <a:spcPct val="120000"/>
              </a:lnSpc>
              <a:spcBef>
                <a:spcPts val="0"/>
              </a:spcBef>
              <a:buNone/>
              <a:defRPr sz="1400" b="0" baseline="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9" name="Rectangle 18">
            <a:extLst>
              <a:ext uri="{FF2B5EF4-FFF2-40B4-BE49-F238E27FC236}">
                <a16:creationId xmlns:a16="http://schemas.microsoft.com/office/drawing/2014/main" id="{A9CA5883-1BC2-4117-EA02-EC8AD2250CF4}"/>
              </a:ext>
              <a:ext uri="{C183D7F6-B498-43B3-948B-1728B52AA6E4}">
                <adec:decorative xmlns:adec="http://schemas.microsoft.com/office/drawing/2017/decorative" xmlns="" val="1"/>
              </a:ext>
            </a:extLst>
          </p:cNvPr>
          <p:cNvSpPr/>
          <p:nvPr userDrawn="1"/>
        </p:nvSpPr>
        <p:spPr>
          <a:xfrm rot="2700000">
            <a:off x="6996186" y="2342604"/>
            <a:ext cx="900000" cy="900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22">
            <a:extLst>
              <a:ext uri="{FF2B5EF4-FFF2-40B4-BE49-F238E27FC236}">
                <a16:creationId xmlns:a16="http://schemas.microsoft.com/office/drawing/2014/main" id="{E026FB72-13D2-A672-8054-B2DD723FDAFC}"/>
              </a:ext>
            </a:extLst>
          </p:cNvPr>
          <p:cNvSpPr>
            <a:spLocks noGrp="1"/>
          </p:cNvSpPr>
          <p:nvPr>
            <p:ph type="body" sz="quarter" idx="55" hasCustomPrompt="1"/>
          </p:nvPr>
        </p:nvSpPr>
        <p:spPr>
          <a:xfrm>
            <a:off x="7177609" y="2555875"/>
            <a:ext cx="538162" cy="471988"/>
          </a:xfrm>
        </p:spPr>
        <p:txBody>
          <a:bodyPr lIns="0" tIns="0" rIns="0" bIns="0" anchor="ctr">
            <a:noAutofit/>
          </a:bodyPr>
          <a:lstStyle>
            <a:lvl1pPr marL="0" indent="0" algn="ctr">
              <a:lnSpc>
                <a:spcPct val="100000"/>
              </a:lnSpc>
              <a:spcBef>
                <a:spcPts val="0"/>
              </a:spcBef>
              <a:buNone/>
              <a:defRPr sz="2000" b="1"/>
            </a:lvl1pPr>
          </a:lstStyle>
          <a:p>
            <a:pPr lvl="0"/>
            <a:r>
              <a:rPr lang="en-US"/>
              <a:t>03</a:t>
            </a:r>
          </a:p>
        </p:txBody>
      </p:sp>
      <p:sp>
        <p:nvSpPr>
          <p:cNvPr id="15" name="Text Placeholder 39">
            <a:extLst>
              <a:ext uri="{FF2B5EF4-FFF2-40B4-BE49-F238E27FC236}">
                <a16:creationId xmlns:a16="http://schemas.microsoft.com/office/drawing/2014/main" id="{7E338EE7-1C29-9EB1-7D4B-BE14FF1EF552}"/>
              </a:ext>
            </a:extLst>
          </p:cNvPr>
          <p:cNvSpPr>
            <a:spLocks noGrp="1"/>
          </p:cNvSpPr>
          <p:nvPr>
            <p:ph type="body" sz="quarter" idx="45"/>
          </p:nvPr>
        </p:nvSpPr>
        <p:spPr>
          <a:xfrm>
            <a:off x="6250057" y="3605138"/>
            <a:ext cx="2392258" cy="1099928"/>
          </a:xfrm>
        </p:spPr>
        <p:txBody>
          <a:bodyPr lIns="0" tIns="0" rIns="0" bIns="0" anchor="ctr">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6" name="Text Placeholder 39">
            <a:extLst>
              <a:ext uri="{FF2B5EF4-FFF2-40B4-BE49-F238E27FC236}">
                <a16:creationId xmlns:a16="http://schemas.microsoft.com/office/drawing/2014/main" id="{1A88B820-9E83-5831-8899-B32462660AF2}"/>
              </a:ext>
            </a:extLst>
          </p:cNvPr>
          <p:cNvSpPr>
            <a:spLocks noGrp="1"/>
          </p:cNvSpPr>
          <p:nvPr>
            <p:ph type="body" sz="quarter" idx="46"/>
          </p:nvPr>
        </p:nvSpPr>
        <p:spPr>
          <a:xfrm>
            <a:off x="6250057" y="4772803"/>
            <a:ext cx="2386947" cy="1109791"/>
          </a:xfrm>
        </p:spPr>
        <p:txBody>
          <a:bodyPr lIns="0" tIns="0" rIns="0" bIns="0" anchor="t">
            <a:noAutofit/>
          </a:bodyPr>
          <a:lstStyle>
            <a:lvl1pPr marL="0" indent="0" algn="ctr">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20" name="Rectangle 19">
            <a:extLst>
              <a:ext uri="{FF2B5EF4-FFF2-40B4-BE49-F238E27FC236}">
                <a16:creationId xmlns:a16="http://schemas.microsoft.com/office/drawing/2014/main" id="{C0D94238-F4ED-1581-5C30-F99B2DD3BE6E}"/>
              </a:ext>
              <a:ext uri="{C183D7F6-B498-43B3-948B-1728B52AA6E4}">
                <adec:decorative xmlns:adec="http://schemas.microsoft.com/office/drawing/2017/decorative" xmlns="" val="1"/>
              </a:ext>
            </a:extLst>
          </p:cNvPr>
          <p:cNvSpPr/>
          <p:nvPr userDrawn="1"/>
        </p:nvSpPr>
        <p:spPr>
          <a:xfrm rot="2700000">
            <a:off x="9701870" y="2342604"/>
            <a:ext cx="900000" cy="900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22">
            <a:extLst>
              <a:ext uri="{FF2B5EF4-FFF2-40B4-BE49-F238E27FC236}">
                <a16:creationId xmlns:a16="http://schemas.microsoft.com/office/drawing/2014/main" id="{A8172AFA-E7F1-B55A-76C1-51D31BBCF2DA}"/>
              </a:ext>
            </a:extLst>
          </p:cNvPr>
          <p:cNvSpPr>
            <a:spLocks noGrp="1"/>
          </p:cNvSpPr>
          <p:nvPr>
            <p:ph type="body" sz="quarter" idx="56" hasCustomPrompt="1"/>
          </p:nvPr>
        </p:nvSpPr>
        <p:spPr>
          <a:xfrm>
            <a:off x="9883293" y="2555875"/>
            <a:ext cx="538162" cy="471988"/>
          </a:xfrm>
        </p:spPr>
        <p:txBody>
          <a:bodyPr lIns="0" tIns="0" rIns="0" bIns="0" anchor="ctr">
            <a:noAutofit/>
          </a:bodyPr>
          <a:lstStyle>
            <a:lvl1pPr marL="0" indent="0" algn="ctr">
              <a:lnSpc>
                <a:spcPct val="100000"/>
              </a:lnSpc>
              <a:spcBef>
                <a:spcPts val="0"/>
              </a:spcBef>
              <a:buNone/>
              <a:defRPr sz="2000" b="1"/>
            </a:lvl1pPr>
          </a:lstStyle>
          <a:p>
            <a:pPr lvl="0"/>
            <a:r>
              <a:rPr lang="en-US"/>
              <a:t>04</a:t>
            </a:r>
          </a:p>
        </p:txBody>
      </p:sp>
      <p:sp>
        <p:nvSpPr>
          <p:cNvPr id="18" name="Text Placeholder 39">
            <a:extLst>
              <a:ext uri="{FF2B5EF4-FFF2-40B4-BE49-F238E27FC236}">
                <a16:creationId xmlns:a16="http://schemas.microsoft.com/office/drawing/2014/main" id="{742CB665-6EEC-FF01-F8B6-BFDD82A1C9B1}"/>
              </a:ext>
            </a:extLst>
          </p:cNvPr>
          <p:cNvSpPr>
            <a:spLocks noGrp="1"/>
          </p:cNvSpPr>
          <p:nvPr>
            <p:ph type="body" sz="quarter" idx="48"/>
          </p:nvPr>
        </p:nvSpPr>
        <p:spPr>
          <a:xfrm>
            <a:off x="8955741" y="3605138"/>
            <a:ext cx="2392258" cy="1099928"/>
          </a:xfrm>
        </p:spPr>
        <p:txBody>
          <a:bodyPr lIns="0" tIns="0" rIns="0" bIns="0" anchor="ctr">
            <a:noAutofit/>
          </a:bodyPr>
          <a:lstStyle>
            <a:lvl1pPr marL="0" indent="0" algn="ctr">
              <a:lnSpc>
                <a:spcPct val="100000"/>
              </a:lnSpc>
              <a:spcBef>
                <a:spcPts val="0"/>
              </a:spcBef>
              <a:buNone/>
              <a:defRPr sz="1800" b="0" baseline="0">
                <a:latin typeface="+mj-lt"/>
                <a:ea typeface="+mj-ea"/>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17" name="Text Placeholder 39">
            <a:extLst>
              <a:ext uri="{FF2B5EF4-FFF2-40B4-BE49-F238E27FC236}">
                <a16:creationId xmlns:a16="http://schemas.microsoft.com/office/drawing/2014/main" id="{A0C05F80-E7A7-974F-11AE-37CA12917E41}"/>
              </a:ext>
            </a:extLst>
          </p:cNvPr>
          <p:cNvSpPr>
            <a:spLocks noGrp="1"/>
          </p:cNvSpPr>
          <p:nvPr>
            <p:ph type="body" sz="quarter" idx="47"/>
          </p:nvPr>
        </p:nvSpPr>
        <p:spPr>
          <a:xfrm>
            <a:off x="8955741" y="4772803"/>
            <a:ext cx="2386947" cy="1109791"/>
          </a:xfrm>
        </p:spPr>
        <p:txBody>
          <a:bodyPr lIns="0" tIns="0" rIns="0" bIns="0" anchor="t">
            <a:noAutofit/>
          </a:bodyPr>
          <a:lstStyle>
            <a:lvl1pPr marL="0" indent="0" algn="ctr">
              <a:lnSpc>
                <a:spcPct val="120000"/>
              </a:lnSpc>
              <a:spcBef>
                <a:spcPts val="0"/>
              </a:spcBef>
              <a:buNone/>
              <a:defRPr sz="1400" b="0">
                <a:latin typeface="+mn-lt"/>
              </a:defRPr>
            </a:lvl1pPr>
            <a:lvl2pPr marL="0" indent="0">
              <a:lnSpc>
                <a:spcPct val="100000"/>
              </a:lnSpc>
              <a:spcBef>
                <a:spcPts val="0"/>
              </a:spcBef>
              <a:defRPr sz="1800" b="1"/>
            </a:lvl2pPr>
            <a:lvl3pPr marL="0" indent="0">
              <a:lnSpc>
                <a:spcPct val="100000"/>
              </a:lnSpc>
              <a:spcBef>
                <a:spcPts val="0"/>
              </a:spcBef>
              <a:defRPr sz="1800" b="1"/>
            </a:lvl3pPr>
            <a:lvl4pPr marL="0" indent="0">
              <a:lnSpc>
                <a:spcPct val="100000"/>
              </a:lnSpc>
              <a:spcBef>
                <a:spcPts val="0"/>
              </a:spcBef>
              <a:defRPr sz="1800" b="1"/>
            </a:lvl4pPr>
            <a:lvl5pPr marL="0" indent="0">
              <a:lnSpc>
                <a:spcPct val="100000"/>
              </a:lnSpc>
              <a:spcBef>
                <a:spcPts val="0"/>
              </a:spcBef>
              <a:defRPr sz="1800" b="1"/>
            </a:lvl5pPr>
          </a:lstStyle>
          <a:p>
            <a:pPr lvl="0"/>
            <a:r>
              <a:rPr lang="en-US"/>
              <a:t>Click to edit Master text styles</a:t>
            </a:r>
          </a:p>
        </p:txBody>
      </p:sp>
      <p:sp>
        <p:nvSpPr>
          <p:cNvPr id="4" name="Freeform 10">
            <a:extLst>
              <a:ext uri="{FF2B5EF4-FFF2-40B4-BE49-F238E27FC236}">
                <a16:creationId xmlns:a16="http://schemas.microsoft.com/office/drawing/2014/main" id="{A92033DA-CD7B-15DF-86F6-0E2B9CC1BDDB}"/>
              </a:ext>
              <a:ext uri="{C183D7F6-B498-43B3-948B-1728B52AA6E4}">
                <adec:decorative xmlns:adec="http://schemas.microsoft.com/office/drawing/2017/decorative" xmlns="" val="1"/>
              </a:ext>
            </a:extLst>
          </p:cNvPr>
          <p:cNvSpPr/>
          <p:nvPr userDrawn="1"/>
        </p:nvSpPr>
        <p:spPr>
          <a:xfrm>
            <a:off x="11328000" y="599400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3" name="Freeform 10">
            <a:extLst>
              <a:ext uri="{FF2B5EF4-FFF2-40B4-BE49-F238E27FC236}">
                <a16:creationId xmlns:a16="http://schemas.microsoft.com/office/drawing/2014/main" id="{42BBB4F4-DBE8-A871-F021-41C278F66673}"/>
              </a:ext>
              <a:ext uri="{C183D7F6-B498-43B3-948B-1728B52AA6E4}">
                <adec:decorative xmlns:adec="http://schemas.microsoft.com/office/drawing/2017/decorative" xmlns="" val="1"/>
              </a:ext>
            </a:extLst>
          </p:cNvPr>
          <p:cNvSpPr/>
          <p:nvPr userDrawn="1"/>
        </p:nvSpPr>
        <p:spPr>
          <a:xfrm>
            <a:off x="0" y="0"/>
            <a:ext cx="864000" cy="864000"/>
          </a:xfrm>
          <a:custGeom>
            <a:avLst/>
            <a:gdLst/>
            <a:ahLst/>
            <a:cxnLst/>
            <a:rect l="l" t="t" r="r" b="b"/>
            <a:pathLst>
              <a:path w="2884235" h="812800">
                <a:moveTo>
                  <a:pt x="0" y="0"/>
                </a:moveTo>
                <a:lnTo>
                  <a:pt x="2884235" y="0"/>
                </a:lnTo>
                <a:lnTo>
                  <a:pt x="2884235" y="812800"/>
                </a:lnTo>
                <a:lnTo>
                  <a:pt x="0" y="812800"/>
                </a:lnTo>
                <a:close/>
              </a:path>
            </a:pathLst>
          </a:custGeom>
          <a:solidFill>
            <a:schemeClr val="accent1"/>
          </a:solidFill>
        </p:spPr>
        <p:txBody>
          <a:bodyPr/>
          <a:lstStyle/>
          <a:p>
            <a:endParaRPr lang="zh-CN" altLang="en-US" u="sng"/>
          </a:p>
        </p:txBody>
      </p:sp>
      <p:sp>
        <p:nvSpPr>
          <p:cNvPr id="8" name="Date Placeholder 7">
            <a:extLst>
              <a:ext uri="{FF2B5EF4-FFF2-40B4-BE49-F238E27FC236}">
                <a16:creationId xmlns:a16="http://schemas.microsoft.com/office/drawing/2014/main" id="{CF3B934A-5E56-386C-D8A1-F89B47535235}"/>
              </a:ext>
            </a:extLst>
          </p:cNvPr>
          <p:cNvSpPr>
            <a:spLocks noGrp="1"/>
          </p:cNvSpPr>
          <p:nvPr>
            <p:ph type="dt" sz="half" idx="57"/>
          </p:nvPr>
        </p:nvSpPr>
        <p:spPr/>
        <p:txBody>
          <a:bodyPr/>
          <a:lstStyle/>
          <a:p>
            <a:r>
              <a:rPr lang="en-US" altLang="zh-CN" smtClean="0"/>
              <a:t>April 8, 2026</a:t>
            </a:r>
            <a:endParaRPr lang="en-US" altLang="zh-CN"/>
          </a:p>
        </p:txBody>
      </p:sp>
      <p:sp>
        <p:nvSpPr>
          <p:cNvPr id="9" name="Footer Placeholder 8">
            <a:extLst>
              <a:ext uri="{FF2B5EF4-FFF2-40B4-BE49-F238E27FC236}">
                <a16:creationId xmlns:a16="http://schemas.microsoft.com/office/drawing/2014/main" id="{A01DED24-163D-B65F-BE20-40E3E89BA187}"/>
              </a:ext>
            </a:extLst>
          </p:cNvPr>
          <p:cNvSpPr>
            <a:spLocks noGrp="1"/>
          </p:cNvSpPr>
          <p:nvPr>
            <p:ph type="ftr" sz="quarter" idx="58"/>
          </p:nvPr>
        </p:nvSpPr>
        <p:spPr/>
        <p:txBody>
          <a:bodyPr/>
          <a:lstStyle/>
          <a:p>
            <a:r>
              <a:rPr lang="en-US" altLang="zh-CN"/>
              <a:t>Town of Van Buren | Comprehensive Plan Update</a:t>
            </a:r>
          </a:p>
        </p:txBody>
      </p:sp>
      <p:sp>
        <p:nvSpPr>
          <p:cNvPr id="10" name="Slide Number Placeholder 9">
            <a:extLst>
              <a:ext uri="{FF2B5EF4-FFF2-40B4-BE49-F238E27FC236}">
                <a16:creationId xmlns:a16="http://schemas.microsoft.com/office/drawing/2014/main" id="{94EC2C11-1B85-1A51-4D3C-613DDEF59E4C}"/>
              </a:ext>
            </a:extLst>
          </p:cNvPr>
          <p:cNvSpPr>
            <a:spLocks noGrp="1"/>
          </p:cNvSpPr>
          <p:nvPr>
            <p:ph type="sldNum" sz="half" idx="59"/>
          </p:nvPr>
        </p:nvSpPr>
        <p:spPr/>
        <p:txBody>
          <a:bodyPr/>
          <a:lstStyle/>
          <a:p>
            <a:fld id="{64D095EA-18D5-4754-B677-EAAE710458D2}" type="slidenum">
              <a:rPr lang="en-US" altLang="zh-CN" smtClean="0"/>
              <a:pPr/>
              <a:t>‹#›</a:t>
            </a:fld>
            <a:endParaRPr lang="en-US" altLang="zh-CN"/>
          </a:p>
        </p:txBody>
      </p:sp>
    </p:spTree>
    <p:extLst>
      <p:ext uri="{BB962C8B-B14F-4D97-AF65-F5344CB8AC3E}">
        <p14:creationId xmlns:p14="http://schemas.microsoft.com/office/powerpoint/2010/main" val="2698163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9BE9E4D4-DECE-2646-7295-257467AA5239}"/>
              </a:ext>
            </a:extLst>
          </p:cNvPr>
          <p:cNvSpPr>
            <a:spLocks noGrp="1"/>
          </p:cNvSpPr>
          <p:nvPr>
            <p:ph type="dt" sz="half" idx="10"/>
          </p:nvPr>
        </p:nvSpPr>
        <p:spPr/>
        <p:txBody>
          <a:bodyPr/>
          <a:lstStyle/>
          <a:p>
            <a:r>
              <a:rPr lang="en-US" altLang="zh-CN" smtClean="0"/>
              <a:t>April 8, 2026</a:t>
            </a:r>
            <a:endParaRPr lang="en-US" altLang="zh-CN"/>
          </a:p>
        </p:txBody>
      </p:sp>
      <p:sp>
        <p:nvSpPr>
          <p:cNvPr id="6" name="Footer Placeholder 5">
            <a:extLst>
              <a:ext uri="{FF2B5EF4-FFF2-40B4-BE49-F238E27FC236}">
                <a16:creationId xmlns:a16="http://schemas.microsoft.com/office/drawing/2014/main" id="{7A8F21E1-29AB-9E64-9FEA-A6D85C8058C7}"/>
              </a:ext>
            </a:extLst>
          </p:cNvPr>
          <p:cNvSpPr>
            <a:spLocks noGrp="1"/>
          </p:cNvSpPr>
          <p:nvPr>
            <p:ph type="ftr" sz="quarter" idx="11"/>
          </p:nvPr>
        </p:nvSpPr>
        <p:spPr/>
        <p:txBody>
          <a:bodyPr/>
          <a:lstStyle/>
          <a:p>
            <a:r>
              <a:rPr lang="en-US" altLang="zh-CN"/>
              <a:t>Town of Van Buren | Comprehensive Plan Update</a:t>
            </a:r>
          </a:p>
        </p:txBody>
      </p:sp>
      <p:sp>
        <p:nvSpPr>
          <p:cNvPr id="7" name="Slide Number Placeholder 6">
            <a:extLst>
              <a:ext uri="{FF2B5EF4-FFF2-40B4-BE49-F238E27FC236}">
                <a16:creationId xmlns:a16="http://schemas.microsoft.com/office/drawing/2014/main" id="{B0EA14B9-F25F-51D7-746A-023A6F0C0477}"/>
              </a:ext>
            </a:extLst>
          </p:cNvPr>
          <p:cNvSpPr>
            <a:spLocks noGrp="1"/>
          </p:cNvSpPr>
          <p:nvPr>
            <p:ph type="sldNum" sz="half" idx="12"/>
          </p:nvPr>
        </p:nvSpPr>
        <p:spPr/>
        <p:txBody>
          <a:bodyPr/>
          <a:lstStyle/>
          <a:p>
            <a:fld id="{64D095EA-18D5-4754-B677-EAAE710458D2}" type="slidenum">
              <a:rPr lang="en-US" altLang="zh-CN" smtClean="0"/>
              <a:pPr/>
              <a:t>‹#›</a:t>
            </a:fld>
            <a:endParaRPr lang="en-US" altLang="zh-CN"/>
          </a:p>
        </p:txBody>
      </p:sp>
      <p:sp>
        <p:nvSpPr>
          <p:cNvPr id="8" name="Rectangle 7"/>
          <p:cNvSpPr/>
          <p:nvPr userDrawn="1"/>
        </p:nvSpPr>
        <p:spPr>
          <a:xfrm>
            <a:off x="0" y="179109"/>
            <a:ext cx="4506012" cy="8578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72428" y="262550"/>
            <a:ext cx="4336610" cy="697118"/>
          </a:xfrm>
        </p:spPr>
        <p:txBody>
          <a:bodyPr>
            <a:noAutofit/>
          </a:bodyPr>
          <a:lstStyle>
            <a:lvl1pPr algn="r">
              <a:defRPr sz="4000">
                <a:solidFill>
                  <a:schemeClr val="bg1"/>
                </a:solidFill>
                <a:latin typeface="Proxima Nova Black" panose="02000506030000020004" pitchFamily="50" charset="0"/>
              </a:defRPr>
            </a:lvl1pPr>
          </a:lstStyle>
          <a:p>
            <a:r>
              <a:rPr lang="en-US" dirty="0"/>
              <a:t>Click to edit Master title style</a:t>
            </a:r>
          </a:p>
        </p:txBody>
      </p:sp>
    </p:spTree>
    <p:extLst>
      <p:ext uri="{BB962C8B-B14F-4D97-AF65-F5344CB8AC3E}">
        <p14:creationId xmlns:p14="http://schemas.microsoft.com/office/powerpoint/2010/main" val="85130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8" name="Rectangle 7"/>
          <p:cNvSpPr/>
          <p:nvPr userDrawn="1"/>
        </p:nvSpPr>
        <p:spPr>
          <a:xfrm>
            <a:off x="0" y="75593"/>
            <a:ext cx="4589254" cy="6662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0" y="156132"/>
            <a:ext cx="4589254" cy="505201"/>
          </a:xfrm>
        </p:spPr>
        <p:txBody>
          <a:bodyPr>
            <a:noAutofit/>
          </a:bodyPr>
          <a:lstStyle>
            <a:lvl1pPr algn="r">
              <a:defRPr sz="3200">
                <a:solidFill>
                  <a:schemeClr val="bg1"/>
                </a:solidFill>
                <a:latin typeface="Proxima Nova Black" panose="02000506030000020004" pitchFamily="50" charset="0"/>
              </a:defRPr>
            </a:lvl1pPr>
          </a:lstStyle>
          <a:p>
            <a:r>
              <a:rPr lang="en-US" dirty="0"/>
              <a:t>Click to edit Master title style</a:t>
            </a:r>
          </a:p>
        </p:txBody>
      </p:sp>
    </p:spTree>
    <p:extLst>
      <p:ext uri="{BB962C8B-B14F-4D97-AF65-F5344CB8AC3E}">
        <p14:creationId xmlns:p14="http://schemas.microsoft.com/office/powerpoint/2010/main" val="2007825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9BE9E4D4-DECE-2646-7295-257467AA5239}"/>
              </a:ext>
            </a:extLst>
          </p:cNvPr>
          <p:cNvSpPr>
            <a:spLocks noGrp="1"/>
          </p:cNvSpPr>
          <p:nvPr>
            <p:ph type="dt" sz="half" idx="10"/>
          </p:nvPr>
        </p:nvSpPr>
        <p:spPr/>
        <p:txBody>
          <a:bodyPr/>
          <a:lstStyle/>
          <a:p>
            <a:r>
              <a:rPr lang="en-US" altLang="zh-CN" smtClean="0"/>
              <a:t>April 8, 2026</a:t>
            </a:r>
            <a:endParaRPr lang="en-US" altLang="zh-CN"/>
          </a:p>
        </p:txBody>
      </p:sp>
      <p:sp>
        <p:nvSpPr>
          <p:cNvPr id="6" name="Footer Placeholder 5">
            <a:extLst>
              <a:ext uri="{FF2B5EF4-FFF2-40B4-BE49-F238E27FC236}">
                <a16:creationId xmlns:a16="http://schemas.microsoft.com/office/drawing/2014/main" id="{7A8F21E1-29AB-9E64-9FEA-A6D85C8058C7}"/>
              </a:ext>
            </a:extLst>
          </p:cNvPr>
          <p:cNvSpPr>
            <a:spLocks noGrp="1"/>
          </p:cNvSpPr>
          <p:nvPr>
            <p:ph type="ftr" sz="quarter" idx="11"/>
          </p:nvPr>
        </p:nvSpPr>
        <p:spPr/>
        <p:txBody>
          <a:bodyPr/>
          <a:lstStyle/>
          <a:p>
            <a:r>
              <a:rPr lang="en-US" altLang="zh-CN"/>
              <a:t>Town of Van Buren | Comprehensive Plan Update</a:t>
            </a:r>
          </a:p>
        </p:txBody>
      </p:sp>
      <p:sp>
        <p:nvSpPr>
          <p:cNvPr id="7" name="Slide Number Placeholder 6">
            <a:extLst>
              <a:ext uri="{FF2B5EF4-FFF2-40B4-BE49-F238E27FC236}">
                <a16:creationId xmlns:a16="http://schemas.microsoft.com/office/drawing/2014/main" id="{B0EA14B9-F25F-51D7-746A-023A6F0C0477}"/>
              </a:ext>
            </a:extLst>
          </p:cNvPr>
          <p:cNvSpPr>
            <a:spLocks noGrp="1"/>
          </p:cNvSpPr>
          <p:nvPr>
            <p:ph type="sldNum" sz="half" idx="12"/>
          </p:nvPr>
        </p:nvSpPr>
        <p:spPr/>
        <p:txBody>
          <a:bodyPr/>
          <a:lstStyle/>
          <a:p>
            <a:fld id="{64D095EA-18D5-4754-B677-EAAE710458D2}" type="slidenum">
              <a:rPr lang="en-US" altLang="zh-CN" smtClean="0"/>
              <a:pPr/>
              <a:t>‹#›</a:t>
            </a:fld>
            <a:endParaRPr lang="en-US" altLang="zh-CN"/>
          </a:p>
        </p:txBody>
      </p:sp>
      <p:sp>
        <p:nvSpPr>
          <p:cNvPr id="9" name="Rectangle 8"/>
          <p:cNvSpPr/>
          <p:nvPr userDrawn="1"/>
        </p:nvSpPr>
        <p:spPr>
          <a:xfrm>
            <a:off x="7685988" y="179109"/>
            <a:ext cx="4506012" cy="85783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685988" y="179109"/>
            <a:ext cx="4506012" cy="849590"/>
          </a:xfrm>
        </p:spPr>
        <p:txBody>
          <a:bodyPr>
            <a:noAutofit/>
          </a:bodyPr>
          <a:lstStyle>
            <a:lvl1pPr>
              <a:defRPr sz="4000">
                <a:solidFill>
                  <a:schemeClr val="bg1"/>
                </a:solidFill>
                <a:latin typeface="Proxima Nova Black" panose="02000506030000020004" pitchFamily="50" charset="0"/>
              </a:defRPr>
            </a:lvl1pPr>
          </a:lstStyle>
          <a:p>
            <a:r>
              <a:rPr lang="en-US" dirty="0"/>
              <a:t>Click to edit Master title style</a:t>
            </a:r>
          </a:p>
        </p:txBody>
      </p:sp>
    </p:spTree>
    <p:extLst>
      <p:ext uri="{BB962C8B-B14F-4D97-AF65-F5344CB8AC3E}">
        <p14:creationId xmlns:p14="http://schemas.microsoft.com/office/powerpoint/2010/main" val="3253271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9BE9E4D4-DECE-2646-7295-257467AA5239}"/>
              </a:ext>
            </a:extLst>
          </p:cNvPr>
          <p:cNvSpPr>
            <a:spLocks noGrp="1"/>
          </p:cNvSpPr>
          <p:nvPr>
            <p:ph type="dt" sz="half" idx="10"/>
          </p:nvPr>
        </p:nvSpPr>
        <p:spPr/>
        <p:txBody>
          <a:bodyPr/>
          <a:lstStyle/>
          <a:p>
            <a:r>
              <a:rPr lang="en-US" altLang="zh-CN" smtClean="0"/>
              <a:t>April 8, 2026</a:t>
            </a:r>
            <a:endParaRPr lang="en-US" altLang="zh-CN"/>
          </a:p>
        </p:txBody>
      </p:sp>
      <p:sp>
        <p:nvSpPr>
          <p:cNvPr id="6" name="Footer Placeholder 5">
            <a:extLst>
              <a:ext uri="{FF2B5EF4-FFF2-40B4-BE49-F238E27FC236}">
                <a16:creationId xmlns:a16="http://schemas.microsoft.com/office/drawing/2014/main" id="{7A8F21E1-29AB-9E64-9FEA-A6D85C8058C7}"/>
              </a:ext>
            </a:extLst>
          </p:cNvPr>
          <p:cNvSpPr>
            <a:spLocks noGrp="1"/>
          </p:cNvSpPr>
          <p:nvPr>
            <p:ph type="ftr" sz="quarter" idx="11"/>
          </p:nvPr>
        </p:nvSpPr>
        <p:spPr/>
        <p:txBody>
          <a:bodyPr/>
          <a:lstStyle/>
          <a:p>
            <a:r>
              <a:rPr lang="en-US" altLang="zh-CN"/>
              <a:t>Town of Van Buren | Comprehensive Plan Update</a:t>
            </a:r>
          </a:p>
        </p:txBody>
      </p:sp>
      <p:sp>
        <p:nvSpPr>
          <p:cNvPr id="7" name="Slide Number Placeholder 6">
            <a:extLst>
              <a:ext uri="{FF2B5EF4-FFF2-40B4-BE49-F238E27FC236}">
                <a16:creationId xmlns:a16="http://schemas.microsoft.com/office/drawing/2014/main" id="{B0EA14B9-F25F-51D7-746A-023A6F0C0477}"/>
              </a:ext>
            </a:extLst>
          </p:cNvPr>
          <p:cNvSpPr>
            <a:spLocks noGrp="1"/>
          </p:cNvSpPr>
          <p:nvPr>
            <p:ph type="sldNum" sz="half" idx="12"/>
          </p:nvPr>
        </p:nvSpPr>
        <p:spPr/>
        <p:txBody>
          <a:bodyPr/>
          <a:lstStyle/>
          <a:p>
            <a:fld id="{64D095EA-18D5-4754-B677-EAAE710458D2}" type="slidenum">
              <a:rPr lang="en-US" altLang="zh-CN" smtClean="0"/>
              <a:pPr/>
              <a:t>‹#›</a:t>
            </a:fld>
            <a:endParaRPr lang="en-US" altLang="zh-CN"/>
          </a:p>
        </p:txBody>
      </p:sp>
    </p:spTree>
    <p:extLst>
      <p:ext uri="{BB962C8B-B14F-4D97-AF65-F5344CB8AC3E}">
        <p14:creationId xmlns:p14="http://schemas.microsoft.com/office/powerpoint/2010/main" val="1648066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Quote 2">
    <p:bg>
      <p:bgPr>
        <a:solidFill>
          <a:schemeClr val="tx1"/>
        </a:solidFill>
        <a:effectLst/>
      </p:bgPr>
    </p:bg>
    <p:spTree>
      <p:nvGrpSpPr>
        <p:cNvPr id="1" name=""/>
        <p:cNvGrpSpPr/>
        <p:nvPr/>
      </p:nvGrpSpPr>
      <p:grpSpPr>
        <a:xfrm>
          <a:off x="0" y="0"/>
          <a:ext cx="0" cy="0"/>
          <a:chOff x="0" y="0"/>
          <a:chExt cx="0" cy="0"/>
        </a:xfrm>
      </p:grpSpPr>
      <p:sp>
        <p:nvSpPr>
          <p:cNvPr id="8" name="Rectangle 6">
            <a:extLst>
              <a:ext uri="{FF2B5EF4-FFF2-40B4-BE49-F238E27FC236}">
                <a16:creationId xmlns:a16="http://schemas.microsoft.com/office/drawing/2014/main" id="{005E8BA8-BCB0-A21C-E1D5-6671C670E628}"/>
              </a:ext>
              <a:ext uri="{C183D7F6-B498-43B3-948B-1728B52AA6E4}">
                <adec:decorative xmlns:adec="http://schemas.microsoft.com/office/drawing/2017/decorative" xmlns="" val="1"/>
              </a:ext>
            </a:extLst>
          </p:cNvPr>
          <p:cNvSpPr/>
          <p:nvPr userDrawn="1"/>
        </p:nvSpPr>
        <p:spPr>
          <a:xfrm>
            <a:off x="0" y="0"/>
            <a:ext cx="12192000"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499616" y="1344168"/>
            <a:ext cx="9198864" cy="3291840"/>
          </a:xfrm>
        </p:spPr>
        <p:txBody>
          <a:bodyPr lIns="0" tIns="0" rIns="0" bIns="0" anchor="ctr">
            <a:noAutofit/>
          </a:bodyPr>
          <a:lstStyle>
            <a:lvl1pPr algn="l">
              <a:lnSpc>
                <a:spcPct val="100000"/>
              </a:lnSpc>
              <a:defRPr sz="4000" b="0">
                <a:solidFill>
                  <a:schemeClr val="bg2"/>
                </a:solidFill>
              </a:defRPr>
            </a:lvl1pPr>
          </a:lstStyle>
          <a:p>
            <a:r>
              <a:rPr lang="en-US"/>
              <a:t>Click to edit Quote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hasCustomPrompt="1"/>
          </p:nvPr>
        </p:nvSpPr>
        <p:spPr>
          <a:xfrm>
            <a:off x="1499616" y="5349240"/>
            <a:ext cx="9198864" cy="466344"/>
          </a:xfrm>
        </p:spPr>
        <p:txBody>
          <a:bodyPr lIns="0" tIns="0" rIns="0" bIns="0" anchor="ctr">
            <a:noAutofit/>
          </a:bodyPr>
          <a:lstStyle>
            <a:lvl1pPr marL="0" indent="0" algn="l">
              <a:buNone/>
              <a:defRPr sz="2200" b="1">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Quote Author</a:t>
            </a:r>
          </a:p>
        </p:txBody>
      </p:sp>
      <p:sp>
        <p:nvSpPr>
          <p:cNvPr id="4" name="Date Placeholder 3">
            <a:extLst>
              <a:ext uri="{FF2B5EF4-FFF2-40B4-BE49-F238E27FC236}">
                <a16:creationId xmlns:a16="http://schemas.microsoft.com/office/drawing/2014/main" id="{386F67E0-E1D7-D3B1-13D7-00781534F2F5}"/>
              </a:ext>
            </a:extLst>
          </p:cNvPr>
          <p:cNvSpPr>
            <a:spLocks noGrp="1"/>
          </p:cNvSpPr>
          <p:nvPr>
            <p:ph type="dt" sz="half" idx="10"/>
          </p:nvPr>
        </p:nvSpPr>
        <p:spPr/>
        <p:txBody>
          <a:bodyPr/>
          <a:lstStyle>
            <a:lvl1pPr>
              <a:defRPr>
                <a:solidFill>
                  <a:schemeClr val="bg1"/>
                </a:solidFill>
              </a:defRPr>
            </a:lvl1pPr>
          </a:lstStyle>
          <a:p>
            <a:r>
              <a:rPr lang="en-US" altLang="zh-CN" smtClean="0"/>
              <a:t>April 8, 2026</a:t>
            </a:r>
            <a:endParaRPr lang="en-US" altLang="zh-CN"/>
          </a:p>
        </p:txBody>
      </p:sp>
      <p:sp>
        <p:nvSpPr>
          <p:cNvPr id="5" name="Footer Placeholder 4">
            <a:extLst>
              <a:ext uri="{FF2B5EF4-FFF2-40B4-BE49-F238E27FC236}">
                <a16:creationId xmlns:a16="http://schemas.microsoft.com/office/drawing/2014/main" id="{2954D3C5-6449-30B8-7A03-C30374179021}"/>
              </a:ext>
            </a:extLst>
          </p:cNvPr>
          <p:cNvSpPr>
            <a:spLocks noGrp="1"/>
          </p:cNvSpPr>
          <p:nvPr>
            <p:ph type="ftr" sz="quarter" idx="11"/>
          </p:nvPr>
        </p:nvSpPr>
        <p:spPr/>
        <p:txBody>
          <a:bodyPr/>
          <a:lstStyle>
            <a:lvl1pPr>
              <a:defRPr>
                <a:solidFill>
                  <a:schemeClr val="bg1"/>
                </a:solidFill>
              </a:defRPr>
            </a:lvl1pPr>
          </a:lstStyle>
          <a:p>
            <a:r>
              <a:rPr lang="en-US" altLang="zh-CN"/>
              <a:t>Town of Van Buren | Comprehensive Plan Update</a:t>
            </a:r>
          </a:p>
        </p:txBody>
      </p:sp>
      <p:sp>
        <p:nvSpPr>
          <p:cNvPr id="6" name="Slide Number Placeholder 5">
            <a:extLst>
              <a:ext uri="{FF2B5EF4-FFF2-40B4-BE49-F238E27FC236}">
                <a16:creationId xmlns:a16="http://schemas.microsoft.com/office/drawing/2014/main" id="{A98957B6-1D68-2616-29D0-E0C8BAD6C60D}"/>
              </a:ext>
            </a:extLst>
          </p:cNvPr>
          <p:cNvSpPr>
            <a:spLocks noGrp="1"/>
          </p:cNvSpPr>
          <p:nvPr>
            <p:ph type="sldNum" sz="half" idx="12"/>
          </p:nvPr>
        </p:nvSpPr>
        <p:spPr/>
        <p:txBody>
          <a:bodyPr/>
          <a:lstStyle>
            <a:lvl1pPr>
              <a:defRPr>
                <a:solidFill>
                  <a:schemeClr val="bg1"/>
                </a:solidFill>
              </a:defRPr>
            </a:lvl1pPr>
          </a:lstStyle>
          <a:p>
            <a:fld id="{64D095EA-18D5-4754-B677-EAAE710458D2}" type="slidenum">
              <a:rPr lang="en-US" altLang="zh-CN" smtClean="0"/>
              <a:pPr/>
              <a:t>‹#›</a:t>
            </a:fld>
            <a:endParaRPr lang="en-US" altLang="zh-CN"/>
          </a:p>
        </p:txBody>
      </p:sp>
    </p:spTree>
    <p:extLst>
      <p:ext uri="{BB962C8B-B14F-4D97-AF65-F5344CB8AC3E}">
        <p14:creationId xmlns:p14="http://schemas.microsoft.com/office/powerpoint/2010/main" val="422756122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777" y="2263913"/>
            <a:ext cx="5138121" cy="3143393"/>
          </a:xfrm>
        </p:spPr>
        <p:txBody>
          <a:bodyPr anchor="b"/>
          <a:lstStyle>
            <a:lvl1pPr>
              <a:defRPr sz="6000">
                <a:solidFill>
                  <a:schemeClr val="bg1"/>
                </a:solidFill>
              </a:defRPr>
            </a:lvl1pPr>
          </a:lstStyle>
          <a:p>
            <a:r>
              <a:rPr lang="en-US"/>
              <a:t>Click to edit Master title style</a:t>
            </a:r>
            <a:endParaRPr/>
          </a:p>
        </p:txBody>
      </p:sp>
    </p:spTree>
    <p:extLst>
      <p:ext uri="{BB962C8B-B14F-4D97-AF65-F5344CB8AC3E}">
        <p14:creationId xmlns:p14="http://schemas.microsoft.com/office/powerpoint/2010/main" val="188251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60400" y="128587"/>
            <a:ext cx="10858500" cy="900112"/>
          </a:xfrm>
          <a:prstGeom prst="rect">
            <a:avLst/>
          </a:prstGeom>
        </p:spPr>
        <p:txBody>
          <a:bodyPr vert="horz" lIns="91440" tIns="45720" rIns="91440" bIns="45720" rtlCol="0" anchor="b">
            <a:normAutofit/>
          </a:bodyPr>
          <a:lstStyle/>
          <a:p>
            <a:r>
              <a:rPr lang="en-US" sz="1470" dirty="0"/>
              <a:t>Click to edit Master title style</a:t>
            </a:r>
          </a:p>
        </p:txBody>
      </p:sp>
      <p:sp>
        <p:nvSpPr>
          <p:cNvPr id="3" name="Text Placeholder 2"/>
          <p:cNvSpPr>
            <a:spLocks noGrp="1"/>
          </p:cNvSpPr>
          <p:nvPr>
            <p:ph type="body" idx="1"/>
          </p:nvPr>
        </p:nvSpPr>
        <p:spPr>
          <a:xfrm>
            <a:off x="660400" y="1130300"/>
            <a:ext cx="10858500" cy="5003800"/>
          </a:xfrm>
          <a:prstGeom prst="rect">
            <a:avLst/>
          </a:prstGeom>
        </p:spPr>
        <p:txBody>
          <a:bodyPr vert="horz" lIns="91440" tIns="45720" rIns="91440" bIns="45720" rtlCol="0">
            <a:normAutofit/>
          </a:bodyPr>
          <a:lstStyle/>
          <a:p>
            <a:pPr lvl="0"/>
            <a:r>
              <a:rPr lang="en-US" sz="1470" dirty="0"/>
              <a:t>Click to edit Master text styles</a:t>
            </a:r>
            <a:endParaRPr lang="en-US" dirty="0"/>
          </a:p>
          <a:p>
            <a:pPr lvl="1"/>
            <a:r>
              <a:rPr lang="en-US" sz="1470" dirty="0"/>
              <a:t>Second level</a:t>
            </a:r>
          </a:p>
          <a:p>
            <a:pPr lvl="2"/>
            <a:r>
              <a:rPr lang="en-US" sz="1470" dirty="0"/>
              <a:t>Third level</a:t>
            </a:r>
          </a:p>
          <a:p>
            <a:pPr lvl="3"/>
            <a:r>
              <a:rPr lang="en-US" sz="1470" dirty="0"/>
              <a:t>Fourth level</a:t>
            </a:r>
          </a:p>
          <a:p>
            <a:pPr lvl="4"/>
            <a:r>
              <a:rPr lang="en-US" sz="1470" dirty="0"/>
              <a:t>Fifth level</a:t>
            </a:r>
          </a:p>
        </p:txBody>
      </p:sp>
      <p:sp>
        <p:nvSpPr>
          <p:cNvPr id="8" name="Date Placeholder 7"/>
          <p:cNvSpPr>
            <a:spLocks noGrp="1"/>
          </p:cNvSpPr>
          <p:nvPr>
            <p:ph type="dt" sz="half" hasCustomPrompt="1"/>
          </p:nvPr>
        </p:nvSpPr>
        <p:spPr>
          <a:xfrm>
            <a:off x="657225" y="6527800"/>
            <a:ext cx="2743200" cy="266700"/>
          </a:xfrm>
        </p:spPr>
        <p:txBody>
          <a:bodyPr lIns="0" tIns="0" rIns="0" bIns="0"/>
          <a:lstStyle>
            <a:lvl1pPr algn="l">
              <a:defRPr sz="1050">
                <a:solidFill>
                  <a:schemeClr val="tx1"/>
                </a:solidFill>
                <a:latin typeface="Proxima Nova" panose="02000506030000020004" pitchFamily="50" charset="0"/>
              </a:defRPr>
            </a:lvl1pPr>
          </a:lstStyle>
          <a:p>
            <a:r>
              <a:rPr lang="en-US" altLang="zh-CN" smtClean="0"/>
              <a:t>April 8, 2026</a:t>
            </a:r>
            <a:endParaRPr lang="en-US" altLang="zh-CN" dirty="0"/>
          </a:p>
        </p:txBody>
      </p:sp>
      <p:sp>
        <p:nvSpPr>
          <p:cNvPr id="9" name="Footer Placeholder 8"/>
          <p:cNvSpPr>
            <a:spLocks noGrp="1"/>
          </p:cNvSpPr>
          <p:nvPr>
            <p:ph type="ftr" sz="quarter" hasCustomPrompt="1"/>
          </p:nvPr>
        </p:nvSpPr>
        <p:spPr>
          <a:xfrm>
            <a:off x="4267200" y="6527800"/>
            <a:ext cx="3657600" cy="266700"/>
          </a:xfrm>
        </p:spPr>
        <p:txBody>
          <a:bodyPr lIns="0" tIns="0" rIns="0" bIns="0"/>
          <a:lstStyle>
            <a:lvl1pPr algn="ctr">
              <a:defRPr sz="1050">
                <a:solidFill>
                  <a:schemeClr val="tx1"/>
                </a:solidFill>
                <a:latin typeface="Proxima Nova" panose="02000506030000020004" pitchFamily="50" charset="0"/>
              </a:defRPr>
            </a:lvl1pPr>
          </a:lstStyle>
          <a:p>
            <a:r>
              <a:rPr lang="en-US" altLang="zh-CN" dirty="0"/>
              <a:t>Town of Van Buren | Comprehensive Plan Update</a:t>
            </a:r>
          </a:p>
        </p:txBody>
      </p:sp>
      <p:sp>
        <p:nvSpPr>
          <p:cNvPr id="7" name="Slide Number Placeholder 6"/>
          <p:cNvSpPr>
            <a:spLocks noGrp="1"/>
          </p:cNvSpPr>
          <p:nvPr>
            <p:ph type="sldNum" sz="half" hasCustomPrompt="1"/>
          </p:nvPr>
        </p:nvSpPr>
        <p:spPr>
          <a:xfrm>
            <a:off x="9378949" y="6527800"/>
            <a:ext cx="2136775" cy="266700"/>
          </a:xfrm>
        </p:spPr>
        <p:txBody>
          <a:bodyPr lIns="0" tIns="0" rIns="0" bIns="0"/>
          <a:lstStyle>
            <a:lvl1pPr algn="r">
              <a:defRPr sz="1050">
                <a:solidFill>
                  <a:schemeClr val="tx1"/>
                </a:solidFill>
                <a:latin typeface="Proxima Nova" panose="02000506030000020004" pitchFamily="50" charset="0"/>
              </a:defRPr>
            </a:lvl1pPr>
          </a:lstStyle>
          <a:p>
            <a:fld id="{64D095EA-18D5-4754-B677-EAAE710458D2}" type="slidenum">
              <a:rPr lang="en-US" altLang="zh-CN" smtClean="0"/>
              <a:pPr/>
              <a:t>‹#›</a:t>
            </a:fld>
            <a:endParaRPr lang="en-US" altLang="zh-CN" dirty="0"/>
          </a:p>
        </p:txBody>
      </p:sp>
    </p:spTree>
  </p:cSld>
  <p:clrMap bg1="lt1" tx1="dk1" bg2="lt2" tx2="dk2" accent1="accent1" accent2="accent2" accent3="accent3" accent4="accent4" accent5="accent5" accent6="accent6" hlink="hlink" folHlink="folHlink"/>
  <p:sldLayoutIdLst>
    <p:sldLayoutId id="2147483783" r:id="rId1"/>
    <p:sldLayoutId id="2147483769" r:id="rId2"/>
    <p:sldLayoutId id="2147483654" r:id="rId3"/>
    <p:sldLayoutId id="2147483666" r:id="rId4"/>
    <p:sldLayoutId id="2147483707" r:id="rId5"/>
    <p:sldLayoutId id="2147483777" r:id="rId6"/>
    <p:sldLayoutId id="2147483668" r:id="rId7"/>
    <p:sldLayoutId id="2147483710" r:id="rId8"/>
    <p:sldLayoutId id="2147483778" r:id="rId9"/>
    <p:sldLayoutId id="2147483779" r:id="rId10"/>
    <p:sldLayoutId id="2147483772" r:id="rId11"/>
    <p:sldLayoutId id="2147483776" r:id="rId12"/>
    <p:sldLayoutId id="2147483702" r:id="rId13"/>
    <p:sldLayoutId id="2147483787" r:id="rId14"/>
    <p:sldLayoutId id="2147483786" r:id="rId15"/>
    <p:sldLayoutId id="2147483785" r:id="rId16"/>
    <p:sldLayoutId id="2147483697" r:id="rId17"/>
    <p:sldLayoutId id="2147483784" r:id="rId1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lnSpc>
          <a:spcPct val="100000"/>
        </a:lnSpc>
        <a:spcBef>
          <a:spcPct val="0"/>
        </a:spcBef>
        <a:buNone/>
        <a:defRPr sz="2800" b="1" kern="1200">
          <a:solidFill>
            <a:schemeClr val="tx1"/>
          </a:solidFill>
          <a:latin typeface="Proxima Nova" panose="02000506030000020004" pitchFamily="50" charset="0"/>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Proxima Nova" panose="02000506030000020004" pitchFamily="50" charset="0"/>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Proxima Nova" panose="02000506030000020004" pitchFamily="50" charset="0"/>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Proxima Nova" panose="02000506030000020004" pitchFamily="50" charset="0"/>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Proxima Nova" panose="02000506030000020004" pitchFamily="50" charset="0"/>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Proxima Nova" panose="02000506030000020004"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416" userDrawn="1">
          <p15:clr>
            <a:srgbClr val="F26B43"/>
          </p15:clr>
        </p15:guide>
        <p15:guide id="2" pos="7256" userDrawn="1">
          <p15:clr>
            <a:srgbClr val="F26B43"/>
          </p15:clr>
        </p15:guide>
        <p15:guide id="3" orient="horz" pos="648" userDrawn="1">
          <p15:clr>
            <a:srgbClr val="F26B43"/>
          </p15:clr>
        </p15:guide>
        <p15:guide id="4" orient="horz" pos="712" userDrawn="1">
          <p15:clr>
            <a:srgbClr val="F26B43"/>
          </p15:clr>
        </p15:guide>
        <p15:guide id="5" orient="horz" pos="3928" userDrawn="1">
          <p15:clr>
            <a:srgbClr val="F26B43"/>
          </p15:clr>
        </p15:guide>
        <p15:guide id="6" orient="horz" pos="3861"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3.xml"/><Relationship Id="rId4" Type="http://schemas.openxmlformats.org/officeDocument/2006/relationships/chart" Target="../charts/chart3.xml"/></Relationships>
</file>

<file path=ppt/slides/_rels/slide1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505C81-7592-A9B6-9A49-51C38F20A35B}"/>
              </a:ext>
              <a:ext uri="{C183D7F6-B498-43B3-948B-1728B52AA6E4}">
                <adec:decorative xmlns:adec="http://schemas.microsoft.com/office/drawing/2017/decorative" xmlns="" val="0"/>
              </a:ext>
            </a:extLst>
          </p:cNvPr>
          <p:cNvSpPr>
            <a:spLocks noGrp="1"/>
          </p:cNvSpPr>
          <p:nvPr>
            <p:ph type="ctrTitle"/>
          </p:nvPr>
        </p:nvSpPr>
        <p:spPr>
          <a:xfrm>
            <a:off x="1722977" y="2047875"/>
            <a:ext cx="4858798" cy="2466975"/>
          </a:xfrm>
        </p:spPr>
        <p:txBody>
          <a:bodyPr anchor="t" anchorCtr="0">
            <a:noAutofit/>
          </a:bodyPr>
          <a:lstStyle/>
          <a:p>
            <a:pPr>
              <a:spcBef>
                <a:spcPts val="0"/>
              </a:spcBef>
              <a:spcAft>
                <a:spcPts val="600"/>
              </a:spcAft>
            </a:pPr>
            <a:r>
              <a:rPr lang="en-US" altLang="zh-CN" sz="3600" noProof="0" dirty="0"/>
              <a:t>Comprehensive Plan &amp; Zoning Code Update</a:t>
            </a:r>
            <a:r>
              <a:rPr lang="en-US" altLang="zh-CN" sz="3200" noProof="0" dirty="0"/>
              <a:t/>
            </a:r>
            <a:br>
              <a:rPr lang="en-US" altLang="zh-CN" sz="3200" noProof="0" dirty="0"/>
            </a:br>
            <a:endParaRPr lang="en-US" sz="3200" dirty="0"/>
          </a:p>
        </p:txBody>
      </p:sp>
      <p:sp>
        <p:nvSpPr>
          <p:cNvPr id="4" name="Subtitle 3">
            <a:extLst>
              <a:ext uri="{FF2B5EF4-FFF2-40B4-BE49-F238E27FC236}">
                <a16:creationId xmlns:a16="http://schemas.microsoft.com/office/drawing/2014/main" id="{C8DCEE19-DDF9-070E-AB7A-EF04DFB3B875}"/>
              </a:ext>
            </a:extLst>
          </p:cNvPr>
          <p:cNvSpPr>
            <a:spLocks noGrp="1"/>
          </p:cNvSpPr>
          <p:nvPr>
            <p:ph type="subTitle" idx="1"/>
          </p:nvPr>
        </p:nvSpPr>
        <p:spPr>
          <a:xfrm>
            <a:off x="1722977" y="4714876"/>
            <a:ext cx="4745520" cy="1190624"/>
          </a:xfrm>
        </p:spPr>
        <p:txBody>
          <a:bodyPr>
            <a:noAutofit/>
          </a:bodyPr>
          <a:lstStyle/>
          <a:p>
            <a:r>
              <a:rPr lang="en-US" altLang="zh-CN" dirty="0" smtClean="0"/>
              <a:t>Second Public </a:t>
            </a:r>
            <a:r>
              <a:rPr lang="en-US" altLang="zh-CN" dirty="0" smtClean="0"/>
              <a:t>Workshop</a:t>
            </a:r>
            <a:r>
              <a:rPr lang="en-US" altLang="zh-CN" sz="3200" dirty="0"/>
              <a:t/>
            </a:r>
            <a:br>
              <a:rPr lang="en-US" altLang="zh-CN" sz="3200" dirty="0"/>
            </a:br>
            <a:r>
              <a:rPr lang="en-US" altLang="zh-CN" sz="1600" dirty="0" smtClean="0"/>
              <a:t>April 8</a:t>
            </a:r>
            <a:r>
              <a:rPr lang="en-US" altLang="zh-CN" sz="1600" baseline="30000" dirty="0" smtClean="0"/>
              <a:t>th</a:t>
            </a:r>
            <a:r>
              <a:rPr lang="en-US" altLang="zh-CN" sz="1600" dirty="0" smtClean="0"/>
              <a:t>, 2026</a:t>
            </a:r>
            <a:endParaRPr lang="en-US" altLang="zh-CN" sz="1600" dirty="0"/>
          </a:p>
          <a:p>
            <a:r>
              <a:rPr lang="en-US" altLang="zh-CN" sz="1600" dirty="0"/>
              <a:t>Town of Van Buren, NY</a:t>
            </a:r>
            <a:endParaRPr lang="zh-CN" altLang="en-US" sz="16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5375" y="5051669"/>
            <a:ext cx="876300" cy="853831"/>
          </a:xfrm>
          <a:prstGeom prst="rect">
            <a:avLst/>
          </a:prstGeom>
        </p:spPr>
      </p:pic>
      <p:pic>
        <p:nvPicPr>
          <p:cNvPr id="5" name="Picture 4"/>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5875481" y="5124450"/>
            <a:ext cx="681911" cy="781050"/>
          </a:xfrm>
          <a:prstGeom prst="rect">
            <a:avLst/>
          </a:prstGeom>
        </p:spPr>
      </p:pic>
    </p:spTree>
    <p:extLst>
      <p:ext uri="{BB962C8B-B14F-4D97-AF65-F5344CB8AC3E}">
        <p14:creationId xmlns:p14="http://schemas.microsoft.com/office/powerpoint/2010/main" val="1596312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25C3F-9600-BA1B-3AE6-404D35A7C69B}"/>
              </a:ext>
            </a:extLst>
          </p:cNvPr>
          <p:cNvSpPr>
            <a:spLocks noGrp="1"/>
          </p:cNvSpPr>
          <p:nvPr>
            <p:ph type="title"/>
          </p:nvPr>
        </p:nvSpPr>
        <p:spPr/>
        <p:txBody>
          <a:bodyPr/>
          <a:lstStyle/>
          <a:p>
            <a:r>
              <a:rPr lang="en-US" altLang="zh-CN"/>
              <a:t>Agenda</a:t>
            </a:r>
            <a:endParaRPr lang="en-US" dirty="0"/>
          </a:p>
        </p:txBody>
      </p:sp>
      <p:sp>
        <p:nvSpPr>
          <p:cNvPr id="3" name="Text Placeholder 2">
            <a:extLst>
              <a:ext uri="{FF2B5EF4-FFF2-40B4-BE49-F238E27FC236}">
                <a16:creationId xmlns:a16="http://schemas.microsoft.com/office/drawing/2014/main" id="{9B3A60CB-001E-8496-62D0-5D43CC95EAC4}"/>
              </a:ext>
            </a:extLst>
          </p:cNvPr>
          <p:cNvSpPr>
            <a:spLocks noGrp="1"/>
          </p:cNvSpPr>
          <p:nvPr>
            <p:ph type="body" sz="quarter" idx="4294967295"/>
          </p:nvPr>
        </p:nvSpPr>
        <p:spPr>
          <a:xfrm>
            <a:off x="1027522" y="1520399"/>
            <a:ext cx="10519953" cy="4552545"/>
          </a:xfrm>
        </p:spPr>
        <p:txBody>
          <a:bodyPr>
            <a:noAutofit/>
          </a:bodyPr>
          <a:lstStyle/>
          <a:p>
            <a:pPr marL="342900" indent="-342900">
              <a:lnSpc>
                <a:spcPct val="150000"/>
              </a:lnSpc>
              <a:buFont typeface="+mj-lt"/>
              <a:buAutoNum type="arabicPeriod"/>
            </a:pPr>
            <a:r>
              <a:rPr lang="en-US" altLang="zh-CN" sz="2200" b="1" dirty="0"/>
              <a:t>Project Overview: </a:t>
            </a:r>
            <a:r>
              <a:rPr lang="en-US" altLang="zh-CN" sz="2200" dirty="0"/>
              <a:t>Team, Scope, Schedule</a:t>
            </a:r>
          </a:p>
          <a:p>
            <a:pPr marL="342900" indent="-342900">
              <a:lnSpc>
                <a:spcPct val="150000"/>
              </a:lnSpc>
              <a:buFont typeface="+mj-lt"/>
              <a:buAutoNum type="arabicPeriod"/>
            </a:pPr>
            <a:r>
              <a:rPr lang="en-US" altLang="zh-CN" sz="2200" b="1" dirty="0"/>
              <a:t>What is a Comprehensive Plan?</a:t>
            </a:r>
          </a:p>
          <a:p>
            <a:pPr marL="342900" indent="-342900">
              <a:lnSpc>
                <a:spcPct val="150000"/>
              </a:lnSpc>
              <a:buFont typeface="+mj-lt"/>
              <a:buAutoNum type="arabicPeriod"/>
            </a:pPr>
            <a:r>
              <a:rPr lang="en-US" altLang="zh-CN" sz="2200" b="1" dirty="0"/>
              <a:t>Previous Planning Efforts</a:t>
            </a:r>
          </a:p>
          <a:p>
            <a:pPr marL="342900" indent="-342900">
              <a:lnSpc>
                <a:spcPct val="150000"/>
              </a:lnSpc>
              <a:buFont typeface="+mj-lt"/>
              <a:buAutoNum type="arabicPeriod"/>
            </a:pPr>
            <a:r>
              <a:rPr lang="en-US" altLang="zh-CN" sz="2200" b="1" dirty="0" smtClean="0"/>
              <a:t>Demographic Trends</a:t>
            </a:r>
            <a:endParaRPr lang="en-US" altLang="zh-CN" sz="2200" b="1" dirty="0"/>
          </a:p>
          <a:p>
            <a:pPr marL="342900" indent="-342900">
              <a:lnSpc>
                <a:spcPct val="150000"/>
              </a:lnSpc>
              <a:buFont typeface="+mj-lt"/>
              <a:buAutoNum type="arabicPeriod"/>
            </a:pPr>
            <a:r>
              <a:rPr lang="en-US" altLang="zh-CN" sz="2200" b="1" dirty="0" smtClean="0"/>
              <a:t>Community Survey Summary</a:t>
            </a:r>
          </a:p>
          <a:p>
            <a:pPr marL="342900" indent="-342900">
              <a:lnSpc>
                <a:spcPct val="150000"/>
              </a:lnSpc>
              <a:buFont typeface="+mj-lt"/>
              <a:buAutoNum type="arabicPeriod"/>
            </a:pPr>
            <a:r>
              <a:rPr lang="en-US" altLang="zh-CN" sz="2200" b="1" dirty="0" smtClean="0"/>
              <a:t>Workshop</a:t>
            </a:r>
            <a:endParaRPr lang="en-US" altLang="zh-CN" sz="2200" b="1" dirty="0"/>
          </a:p>
          <a:p>
            <a:pPr marL="342900" indent="-342900">
              <a:lnSpc>
                <a:spcPct val="150000"/>
              </a:lnSpc>
              <a:buFont typeface="+mj-lt"/>
              <a:buAutoNum type="arabicPeriod"/>
            </a:pPr>
            <a:r>
              <a:rPr lang="en-US" sz="2200" b="1" dirty="0"/>
              <a:t>Next Steps</a:t>
            </a:r>
          </a:p>
          <a:p>
            <a:endParaRPr lang="en-US" altLang="zh-CN" b="1" dirty="0"/>
          </a:p>
          <a:p>
            <a:endParaRPr lang="en-US" altLang="zh-CN" b="1" dirty="0"/>
          </a:p>
          <a:p>
            <a:endParaRPr lang="en-US" altLang="zh-CN" b="1" dirty="0"/>
          </a:p>
          <a:p>
            <a:endParaRPr lang="en-US" altLang="zh-CN" b="1" dirty="0"/>
          </a:p>
          <a:p>
            <a:endParaRPr lang="en-US" altLang="zh-CN" b="1" dirty="0"/>
          </a:p>
        </p:txBody>
      </p:sp>
      <p:sp>
        <p:nvSpPr>
          <p:cNvPr id="18" name="Date Placeholder 17"/>
          <p:cNvSpPr>
            <a:spLocks noGrp="1"/>
          </p:cNvSpPr>
          <p:nvPr>
            <p:ph type="dt" sz="half" idx="36"/>
          </p:nvPr>
        </p:nvSpPr>
        <p:spPr/>
        <p:txBody>
          <a:bodyPr/>
          <a:lstStyle/>
          <a:p>
            <a:r>
              <a:rPr lang="en-US" altLang="zh-CN" smtClean="0"/>
              <a:t>April 8, 2026</a:t>
            </a:r>
            <a:endParaRPr lang="en-US" altLang="zh-CN" dirty="0"/>
          </a:p>
        </p:txBody>
      </p:sp>
      <p:sp>
        <p:nvSpPr>
          <p:cNvPr id="19" name="Footer Placeholder 18"/>
          <p:cNvSpPr>
            <a:spLocks noGrp="1"/>
          </p:cNvSpPr>
          <p:nvPr>
            <p:ph type="ftr" sz="quarter" idx="37"/>
          </p:nvPr>
        </p:nvSpPr>
        <p:spPr/>
        <p:txBody>
          <a:bodyPr/>
          <a:lstStyle/>
          <a:p>
            <a:r>
              <a:rPr lang="en-US" altLang="zh-CN"/>
              <a:t>Town of Van Buren | Comprehensive Plan Update</a:t>
            </a:r>
            <a:endParaRPr lang="en-US" altLang="zh-CN" dirty="0"/>
          </a:p>
        </p:txBody>
      </p:sp>
      <p:sp>
        <p:nvSpPr>
          <p:cNvPr id="20" name="Slide Number Placeholder 19"/>
          <p:cNvSpPr>
            <a:spLocks noGrp="1"/>
          </p:cNvSpPr>
          <p:nvPr>
            <p:ph type="sldNum" sz="half" idx="38"/>
          </p:nvPr>
        </p:nvSpPr>
        <p:spPr/>
        <p:txBody>
          <a:bodyPr/>
          <a:lstStyle/>
          <a:p>
            <a:fld id="{64D095EA-18D5-4754-B677-EAAE710458D2}" type="slidenum">
              <a:rPr lang="en-US" altLang="zh-CN" smtClean="0"/>
              <a:pPr/>
              <a:t>2</a:t>
            </a:fld>
            <a:endParaRPr lang="en-US" altLang="zh-CN" dirty="0"/>
          </a:p>
        </p:txBody>
      </p:sp>
    </p:spTree>
    <p:extLst>
      <p:ext uri="{BB962C8B-B14F-4D97-AF65-F5344CB8AC3E}">
        <p14:creationId xmlns:p14="http://schemas.microsoft.com/office/powerpoint/2010/main" val="2573439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D01D9-F9C7-E915-1F36-DA213ADDE031}"/>
              </a:ext>
            </a:extLst>
          </p:cNvPr>
          <p:cNvSpPr>
            <a:spLocks noGrp="1"/>
          </p:cNvSpPr>
          <p:nvPr>
            <p:ph type="title"/>
          </p:nvPr>
        </p:nvSpPr>
        <p:spPr>
          <a:xfrm>
            <a:off x="657226" y="436418"/>
            <a:ext cx="5896338" cy="4512397"/>
          </a:xfrm>
        </p:spPr>
        <p:txBody>
          <a:bodyPr/>
          <a:lstStyle/>
          <a:p>
            <a:r>
              <a:rPr lang="en-US" altLang="zh-CN" noProof="0" dirty="0"/>
              <a:t>Project Overview</a:t>
            </a:r>
            <a:endParaRPr lang="en-US" dirty="0"/>
          </a:p>
        </p:txBody>
      </p:sp>
      <p:sp>
        <p:nvSpPr>
          <p:cNvPr id="3" name="Text Placeholder 2">
            <a:extLst>
              <a:ext uri="{FF2B5EF4-FFF2-40B4-BE49-F238E27FC236}">
                <a16:creationId xmlns:a16="http://schemas.microsoft.com/office/drawing/2014/main" id="{1226ABDF-735A-CC28-2800-950147010BB0}"/>
              </a:ext>
            </a:extLst>
          </p:cNvPr>
          <p:cNvSpPr>
            <a:spLocks noGrp="1"/>
          </p:cNvSpPr>
          <p:nvPr>
            <p:ph type="body" sz="quarter" idx="17"/>
          </p:nvPr>
        </p:nvSpPr>
        <p:spPr>
          <a:xfrm>
            <a:off x="657226" y="5152864"/>
            <a:ext cx="5889826" cy="1268718"/>
          </a:xfrm>
        </p:spPr>
        <p:txBody>
          <a:bodyPr/>
          <a:lstStyle/>
          <a:p>
            <a:r>
              <a:rPr lang="en-US" altLang="zh-CN" dirty="0"/>
              <a:t>Project Team, Scope, Schedule</a:t>
            </a:r>
          </a:p>
        </p:txBody>
      </p:sp>
      <p:pic>
        <p:nvPicPr>
          <p:cNvPr id="10" name="Picture Placeholder 9"/>
          <p:cNvPicPr>
            <a:picLocks noGrp="1" noChangeAspect="1"/>
          </p:cNvPicPr>
          <p:nvPr>
            <p:ph type="pic" sz="quarter" idx="18"/>
          </p:nvPr>
        </p:nvPicPr>
        <p:blipFill rotWithShape="1">
          <a:blip r:embed="rId2" cstate="hqprint">
            <a:extLst>
              <a:ext uri="{28A0092B-C50C-407E-A947-70E740481C1C}">
                <a14:useLocalDpi xmlns:a14="http://schemas.microsoft.com/office/drawing/2010/main" val="0"/>
              </a:ext>
            </a:extLst>
          </a:blip>
          <a:srcRect/>
          <a:stretch/>
        </p:blipFill>
        <p:spPr>
          <a:xfrm>
            <a:off x="8876416" y="2692616"/>
            <a:ext cx="3902491" cy="3902491"/>
          </a:xfrm>
          <a:prstGeom prst="diamond">
            <a:avLst/>
          </a:prstGeom>
        </p:spPr>
      </p:pic>
      <p:pic>
        <p:nvPicPr>
          <p:cNvPr id="20" name="Picture 19"/>
          <p:cNvPicPr>
            <a:picLocks noChangeAspect="1"/>
          </p:cNvPicPr>
          <p:nvPr/>
        </p:nvPicPr>
        <p:blipFill rotWithShape="1">
          <a:blip r:embed="rId3" cstate="hqprint">
            <a:extLst>
              <a:ext uri="{28A0092B-C50C-407E-A947-70E740481C1C}">
                <a14:useLocalDpi xmlns:a14="http://schemas.microsoft.com/office/drawing/2010/main" val="0"/>
              </a:ext>
            </a:extLst>
          </a:blip>
          <a:srcRect/>
          <a:stretch/>
        </p:blipFill>
        <p:spPr>
          <a:xfrm>
            <a:off x="6775968" y="557407"/>
            <a:ext cx="3944856" cy="3944856"/>
          </a:xfrm>
          <a:prstGeom prst="diamond">
            <a:avLst/>
          </a:prstGeom>
        </p:spPr>
      </p:pic>
    </p:spTree>
    <p:extLst>
      <p:ext uri="{BB962C8B-B14F-4D97-AF65-F5344CB8AC3E}">
        <p14:creationId xmlns:p14="http://schemas.microsoft.com/office/powerpoint/2010/main" val="4027966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a:t>Project Team</a:t>
            </a:r>
            <a:endParaRPr lang="en-US" dirty="0"/>
          </a:p>
        </p:txBody>
      </p:sp>
      <p:sp>
        <p:nvSpPr>
          <p:cNvPr id="23" name="Text Placeholder 22"/>
          <p:cNvSpPr>
            <a:spLocks noGrp="1"/>
          </p:cNvSpPr>
          <p:nvPr>
            <p:ph type="body" sz="quarter" idx="4294967295"/>
          </p:nvPr>
        </p:nvSpPr>
        <p:spPr>
          <a:xfrm>
            <a:off x="664551" y="2240419"/>
            <a:ext cx="5363753" cy="3411351"/>
          </a:xfrm>
          <a:solidFill>
            <a:schemeClr val="bg1">
              <a:lumMod val="95000"/>
            </a:schemeClr>
          </a:solidFill>
        </p:spPr>
        <p:txBody>
          <a:bodyPr>
            <a:normAutofit/>
          </a:bodyPr>
          <a:lstStyle/>
          <a:p>
            <a:pPr marL="0" indent="0">
              <a:lnSpc>
                <a:spcPct val="100000"/>
              </a:lnSpc>
              <a:spcBef>
                <a:spcPts val="0"/>
              </a:spcBef>
              <a:spcAft>
                <a:spcPts val="1200"/>
              </a:spcAft>
              <a:buNone/>
            </a:pPr>
            <a:r>
              <a:rPr lang="en-US" b="1" dirty="0">
                <a:latin typeface="Proxima Nova Black" panose="02000506030000020004" pitchFamily="50" charset="0"/>
              </a:rPr>
              <a:t>Town of Van Buren</a:t>
            </a:r>
          </a:p>
          <a:p>
            <a:pPr marL="0" indent="0">
              <a:lnSpc>
                <a:spcPct val="100000"/>
              </a:lnSpc>
              <a:spcBef>
                <a:spcPts val="0"/>
              </a:spcBef>
              <a:buNone/>
            </a:pPr>
            <a:r>
              <a:rPr lang="en-US" dirty="0"/>
              <a:t>Robert Grover		Chair / Town Council</a:t>
            </a:r>
          </a:p>
          <a:p>
            <a:pPr marL="0" indent="0">
              <a:lnSpc>
                <a:spcPct val="100000"/>
              </a:lnSpc>
              <a:spcBef>
                <a:spcPts val="0"/>
              </a:spcBef>
              <a:buNone/>
            </a:pPr>
            <a:r>
              <a:rPr lang="en-US" dirty="0"/>
              <a:t>Charles Gambino		Deputy Codes Officer</a:t>
            </a:r>
          </a:p>
          <a:p>
            <a:pPr marL="0" indent="0">
              <a:lnSpc>
                <a:spcPct val="100000"/>
              </a:lnSpc>
              <a:spcBef>
                <a:spcPts val="0"/>
              </a:spcBef>
              <a:buNone/>
            </a:pPr>
            <a:r>
              <a:rPr lang="en-US" dirty="0"/>
              <a:t>Jason Hoy		Town Engineer</a:t>
            </a:r>
          </a:p>
          <a:p>
            <a:pPr marL="0" indent="0">
              <a:lnSpc>
                <a:spcPct val="100000"/>
              </a:lnSpc>
              <a:spcBef>
                <a:spcPts val="0"/>
              </a:spcBef>
              <a:buNone/>
            </a:pPr>
            <a:r>
              <a:rPr lang="en-US" dirty="0" smtClean="0"/>
              <a:t>Jesse </a:t>
            </a:r>
            <a:r>
              <a:rPr lang="en-US" dirty="0"/>
              <a:t>McMahon		Planning Board</a:t>
            </a:r>
          </a:p>
          <a:p>
            <a:pPr marL="0" indent="0">
              <a:lnSpc>
                <a:spcPct val="100000"/>
              </a:lnSpc>
              <a:spcBef>
                <a:spcPts val="0"/>
              </a:spcBef>
              <a:buNone/>
            </a:pPr>
            <a:r>
              <a:rPr lang="en-US" dirty="0" smtClean="0"/>
              <a:t>Tim Morgan		Resident</a:t>
            </a:r>
          </a:p>
          <a:p>
            <a:pPr marL="0" indent="0">
              <a:lnSpc>
                <a:spcPct val="100000"/>
              </a:lnSpc>
              <a:spcBef>
                <a:spcPts val="0"/>
              </a:spcBef>
              <a:buNone/>
            </a:pPr>
            <a:r>
              <a:rPr lang="en-US" dirty="0" smtClean="0"/>
              <a:t>Janet </a:t>
            </a:r>
            <a:r>
              <a:rPr lang="en-US" dirty="0" err="1"/>
              <a:t>Rasbeck</a:t>
            </a:r>
            <a:r>
              <a:rPr lang="en-US" dirty="0"/>
              <a:t>		</a:t>
            </a:r>
            <a:r>
              <a:rPr lang="en-US" dirty="0" smtClean="0"/>
              <a:t>Resident</a:t>
            </a:r>
            <a:endParaRPr lang="en-US" dirty="0"/>
          </a:p>
          <a:p>
            <a:pPr marL="0" indent="0">
              <a:lnSpc>
                <a:spcPct val="100000"/>
              </a:lnSpc>
              <a:spcBef>
                <a:spcPts val="0"/>
              </a:spcBef>
              <a:buNone/>
            </a:pPr>
            <a:r>
              <a:rPr lang="en-US" dirty="0" err="1"/>
              <a:t>Piels</a:t>
            </a:r>
            <a:r>
              <a:rPr lang="en-US" dirty="0"/>
              <a:t> </a:t>
            </a:r>
            <a:r>
              <a:rPr lang="en-US" dirty="0" err="1"/>
              <a:t>Scholten</a:t>
            </a:r>
            <a:r>
              <a:rPr lang="en-US" dirty="0"/>
              <a:t> </a:t>
            </a:r>
            <a:r>
              <a:rPr lang="en-US" dirty="0" smtClean="0"/>
              <a:t>		Resident</a:t>
            </a:r>
            <a:endParaRPr lang="en-US" dirty="0"/>
          </a:p>
          <a:p>
            <a:pPr marL="0" indent="0">
              <a:lnSpc>
                <a:spcPct val="100000"/>
              </a:lnSpc>
              <a:spcBef>
                <a:spcPts val="0"/>
              </a:spcBef>
              <a:buNone/>
            </a:pPr>
            <a:r>
              <a:rPr lang="en-US" dirty="0" smtClean="0"/>
              <a:t>Chris </a:t>
            </a:r>
            <a:r>
              <a:rPr lang="en-US" dirty="0"/>
              <a:t>Sherwood		Resident</a:t>
            </a:r>
          </a:p>
          <a:p>
            <a:pPr marL="0" indent="0">
              <a:lnSpc>
                <a:spcPct val="100000"/>
              </a:lnSpc>
              <a:spcBef>
                <a:spcPts val="0"/>
              </a:spcBef>
              <a:buNone/>
            </a:pPr>
            <a:r>
              <a:rPr lang="en-US" dirty="0"/>
              <a:t>Jennifer Sullivan		Town Council</a:t>
            </a:r>
          </a:p>
          <a:p>
            <a:pPr marL="0" indent="0">
              <a:lnSpc>
                <a:spcPct val="100000"/>
              </a:lnSpc>
              <a:spcBef>
                <a:spcPts val="0"/>
              </a:spcBef>
              <a:buNone/>
            </a:pPr>
            <a:r>
              <a:rPr lang="en-US" dirty="0"/>
              <a:t>Wendy Van Der Water	Town Supervisor</a:t>
            </a:r>
          </a:p>
        </p:txBody>
      </p:sp>
      <p:sp>
        <p:nvSpPr>
          <p:cNvPr id="21" name="Text Placeholder 22"/>
          <p:cNvSpPr txBox="1">
            <a:spLocks/>
          </p:cNvSpPr>
          <p:nvPr/>
        </p:nvSpPr>
        <p:spPr>
          <a:xfrm>
            <a:off x="6254907" y="2254705"/>
            <a:ext cx="5363753" cy="3397065"/>
          </a:xfrm>
          <a:prstGeom prst="rect">
            <a:avLst/>
          </a:prstGeom>
          <a:solidFill>
            <a:schemeClr val="bg1">
              <a:lumMod val="95000"/>
            </a:schemeClr>
          </a:solidFill>
        </p:spPr>
        <p:txBody>
          <a:bodyPr vert="horz" lIns="91440" tIns="45720" rIns="91440" bIns="45720" rtlCol="0">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Proxima Nova" panose="02000506030000020004" pitchFamily="50" charset="0"/>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Proxima Nova" panose="02000506030000020004" pitchFamily="50" charset="0"/>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Proxima Nova" panose="02000506030000020004" pitchFamily="50" charset="0"/>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Proxima Nova" panose="02000506030000020004" pitchFamily="50" charset="0"/>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Proxima Nova" panose="02000506030000020004"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Font typeface="Arial" panose="020B0604020202020204" pitchFamily="34" charset="0"/>
              <a:buNone/>
            </a:pPr>
            <a:r>
              <a:rPr lang="en-US" b="1" dirty="0">
                <a:latin typeface="Proxima Nova Black" panose="02000506030000020004" pitchFamily="50" charset="0"/>
              </a:rPr>
              <a:t>Barton &amp; </a:t>
            </a:r>
            <a:r>
              <a:rPr lang="en-US" b="1" dirty="0" err="1">
                <a:latin typeface="Proxima Nova Black" panose="02000506030000020004" pitchFamily="50" charset="0"/>
              </a:rPr>
              <a:t>Loguidice</a:t>
            </a:r>
            <a:endParaRPr lang="en-US" b="1" dirty="0">
              <a:latin typeface="Proxima Nova Black" panose="02000506030000020004" pitchFamily="50" charset="0"/>
            </a:endParaRPr>
          </a:p>
          <a:p>
            <a:pPr marL="0" indent="0">
              <a:lnSpc>
                <a:spcPct val="100000"/>
              </a:lnSpc>
              <a:spcBef>
                <a:spcPts val="0"/>
              </a:spcBef>
              <a:buFont typeface="Arial" panose="020B0604020202020204" pitchFamily="34" charset="0"/>
              <a:buNone/>
            </a:pPr>
            <a:r>
              <a:rPr lang="en-US" dirty="0"/>
              <a:t>Dan Theobald, AICP	Project Manager</a:t>
            </a:r>
          </a:p>
          <a:p>
            <a:pPr marL="0" indent="0">
              <a:lnSpc>
                <a:spcPct val="100000"/>
              </a:lnSpc>
              <a:spcBef>
                <a:spcPts val="0"/>
              </a:spcBef>
              <a:buFont typeface="Arial" panose="020B0604020202020204" pitchFamily="34" charset="0"/>
              <a:buNone/>
            </a:pPr>
            <a:r>
              <a:rPr lang="en-US" dirty="0"/>
              <a:t>Silvi Patel		Community Planner</a:t>
            </a:r>
          </a:p>
          <a:p>
            <a:pPr marL="0" indent="0">
              <a:lnSpc>
                <a:spcPct val="100000"/>
              </a:lnSpc>
              <a:spcBef>
                <a:spcPts val="0"/>
              </a:spcBef>
              <a:buFont typeface="Arial" panose="020B0604020202020204" pitchFamily="34" charset="0"/>
              <a:buNone/>
            </a:pPr>
            <a:endParaRPr lang="en-US" dirty="0" smtClean="0"/>
          </a:p>
          <a:p>
            <a:pPr marL="0" indent="0">
              <a:lnSpc>
                <a:spcPct val="100000"/>
              </a:lnSpc>
              <a:spcBef>
                <a:spcPts val="0"/>
              </a:spcBef>
              <a:spcAft>
                <a:spcPts val="1200"/>
              </a:spcAft>
              <a:buNone/>
            </a:pPr>
            <a:endParaRPr lang="en-US" b="1" dirty="0" smtClean="0">
              <a:latin typeface="Proxima Nova Black" panose="02000506030000020004" pitchFamily="50" charset="0"/>
            </a:endParaRPr>
          </a:p>
          <a:p>
            <a:pPr marL="0" indent="0">
              <a:lnSpc>
                <a:spcPct val="100000"/>
              </a:lnSpc>
              <a:spcBef>
                <a:spcPts val="0"/>
              </a:spcBef>
              <a:spcAft>
                <a:spcPts val="1200"/>
              </a:spcAft>
              <a:buNone/>
            </a:pPr>
            <a:endParaRPr lang="en-US" b="1" dirty="0" smtClean="0">
              <a:latin typeface="Proxima Nova Black" panose="02000506030000020004" pitchFamily="50" charset="0"/>
            </a:endParaRPr>
          </a:p>
          <a:p>
            <a:pPr marL="0" indent="0">
              <a:lnSpc>
                <a:spcPct val="100000"/>
              </a:lnSpc>
              <a:spcBef>
                <a:spcPts val="0"/>
              </a:spcBef>
              <a:spcAft>
                <a:spcPts val="1200"/>
              </a:spcAft>
              <a:buNone/>
            </a:pPr>
            <a:r>
              <a:rPr lang="en-US" b="1" dirty="0" smtClean="0">
                <a:latin typeface="Proxima Nova Black" panose="02000506030000020004" pitchFamily="50" charset="0"/>
              </a:rPr>
              <a:t>Onondaga </a:t>
            </a:r>
            <a:r>
              <a:rPr lang="en-US" b="1" dirty="0">
                <a:latin typeface="Proxima Nova Black" panose="02000506030000020004" pitchFamily="50" charset="0"/>
              </a:rPr>
              <a:t>County</a:t>
            </a:r>
          </a:p>
          <a:p>
            <a:pPr marL="0" indent="0">
              <a:lnSpc>
                <a:spcPct val="100000"/>
              </a:lnSpc>
              <a:spcBef>
                <a:spcPts val="0"/>
              </a:spcBef>
              <a:buNone/>
            </a:pPr>
            <a:r>
              <a:rPr lang="en-US" dirty="0"/>
              <a:t>Megan </a:t>
            </a:r>
            <a:r>
              <a:rPr lang="en-US" dirty="0" smtClean="0"/>
              <a:t>Costa		Urban Planner</a:t>
            </a:r>
            <a:endParaRPr lang="en-US" dirty="0"/>
          </a:p>
        </p:txBody>
      </p:sp>
      <p:pic>
        <p:nvPicPr>
          <p:cNvPr id="22" name="Picture 21"/>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64551" y="1550420"/>
            <a:ext cx="570089" cy="555471"/>
          </a:xfrm>
          <a:prstGeom prst="rect">
            <a:avLst/>
          </a:prstGeom>
        </p:spPr>
      </p:pic>
      <p:pic>
        <p:nvPicPr>
          <p:cNvPr id="20" name="Picture 19"/>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254908" y="1550420"/>
            <a:ext cx="484966" cy="555471"/>
          </a:xfrm>
          <a:prstGeom prst="rect">
            <a:avLst/>
          </a:prstGeom>
        </p:spPr>
      </p:pic>
      <p:sp>
        <p:nvSpPr>
          <p:cNvPr id="25" name="Date Placeholder 24"/>
          <p:cNvSpPr>
            <a:spLocks noGrp="1"/>
          </p:cNvSpPr>
          <p:nvPr>
            <p:ph type="dt" sz="half" idx="36"/>
          </p:nvPr>
        </p:nvSpPr>
        <p:spPr/>
        <p:txBody>
          <a:bodyPr/>
          <a:lstStyle/>
          <a:p>
            <a:r>
              <a:rPr lang="en-US" altLang="zh-CN" smtClean="0"/>
              <a:t>April 8, 2026</a:t>
            </a:r>
            <a:endParaRPr lang="en-US" altLang="zh-CN" dirty="0"/>
          </a:p>
        </p:txBody>
      </p:sp>
      <p:sp>
        <p:nvSpPr>
          <p:cNvPr id="26" name="Footer Placeholder 25"/>
          <p:cNvSpPr>
            <a:spLocks noGrp="1"/>
          </p:cNvSpPr>
          <p:nvPr>
            <p:ph type="ftr" sz="quarter" idx="37"/>
          </p:nvPr>
        </p:nvSpPr>
        <p:spPr/>
        <p:txBody>
          <a:bodyPr/>
          <a:lstStyle/>
          <a:p>
            <a:r>
              <a:rPr lang="en-US" altLang="zh-CN"/>
              <a:t>Town of Van Buren | Comprehensive Plan Update</a:t>
            </a:r>
            <a:endParaRPr lang="en-US" altLang="zh-CN" dirty="0"/>
          </a:p>
        </p:txBody>
      </p:sp>
      <p:sp>
        <p:nvSpPr>
          <p:cNvPr id="27" name="Slide Number Placeholder 26"/>
          <p:cNvSpPr>
            <a:spLocks noGrp="1"/>
          </p:cNvSpPr>
          <p:nvPr>
            <p:ph type="sldNum" sz="half" idx="38"/>
          </p:nvPr>
        </p:nvSpPr>
        <p:spPr/>
        <p:txBody>
          <a:bodyPr/>
          <a:lstStyle/>
          <a:p>
            <a:fld id="{64D095EA-18D5-4754-B677-EAAE710458D2}" type="slidenum">
              <a:rPr lang="en-US" altLang="zh-CN" smtClean="0"/>
              <a:pPr/>
              <a:t>4</a:t>
            </a:fld>
            <a:endParaRPr lang="en-US" altLang="zh-CN"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2728" y="3743146"/>
            <a:ext cx="573699" cy="573699"/>
          </a:xfrm>
          <a:prstGeom prst="rect">
            <a:avLst/>
          </a:prstGeom>
        </p:spPr>
      </p:pic>
    </p:spTree>
    <p:extLst>
      <p:ext uri="{BB962C8B-B14F-4D97-AF65-F5344CB8AC3E}">
        <p14:creationId xmlns:p14="http://schemas.microsoft.com/office/powerpoint/2010/main" val="1069370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Project Scope</a:t>
            </a:r>
          </a:p>
        </p:txBody>
      </p:sp>
      <p:sp>
        <p:nvSpPr>
          <p:cNvPr id="7" name="Date Placeholder 6"/>
          <p:cNvSpPr>
            <a:spLocks noGrp="1"/>
          </p:cNvSpPr>
          <p:nvPr>
            <p:ph type="dt" sz="half" idx="36"/>
          </p:nvPr>
        </p:nvSpPr>
        <p:spPr/>
        <p:txBody>
          <a:bodyPr/>
          <a:lstStyle/>
          <a:p>
            <a:r>
              <a:rPr lang="en-US" altLang="zh-CN" smtClean="0"/>
              <a:t>April 8, 2026</a:t>
            </a:r>
            <a:endParaRPr lang="en-US" altLang="zh-CN" dirty="0"/>
          </a:p>
        </p:txBody>
      </p:sp>
      <p:sp>
        <p:nvSpPr>
          <p:cNvPr id="9" name="Slide Number Placeholder 8"/>
          <p:cNvSpPr>
            <a:spLocks noGrp="1"/>
          </p:cNvSpPr>
          <p:nvPr>
            <p:ph type="sldNum" sz="half" idx="38"/>
          </p:nvPr>
        </p:nvSpPr>
        <p:spPr/>
        <p:txBody>
          <a:bodyPr/>
          <a:lstStyle/>
          <a:p>
            <a:fld id="{64D095EA-18D5-4754-B677-EAAE710458D2}" type="slidenum">
              <a:rPr lang="en-US" altLang="zh-CN" smtClean="0"/>
              <a:pPr/>
              <a:t>5</a:t>
            </a:fld>
            <a:endParaRPr lang="en-US" altLang="zh-CN" dirty="0"/>
          </a:p>
        </p:txBody>
      </p:sp>
      <p:graphicFrame>
        <p:nvGraphicFramePr>
          <p:cNvPr id="6" name="Diagram 5"/>
          <p:cNvGraphicFramePr/>
          <p:nvPr>
            <p:extLst>
              <p:ext uri="{D42A27DB-BD31-4B8C-83A1-F6EECF244321}">
                <p14:modId xmlns:p14="http://schemas.microsoft.com/office/powerpoint/2010/main" val="950150205"/>
              </p:ext>
            </p:extLst>
          </p:nvPr>
        </p:nvGraphicFramePr>
        <p:xfrm>
          <a:off x="8093436" y="5019466"/>
          <a:ext cx="3199875" cy="21332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Diagram 10"/>
          <p:cNvGraphicFramePr/>
          <p:nvPr>
            <p:extLst>
              <p:ext uri="{D42A27DB-BD31-4B8C-83A1-F6EECF244321}">
                <p14:modId xmlns:p14="http://schemas.microsoft.com/office/powerpoint/2010/main" val="1789410964"/>
              </p:ext>
            </p:extLst>
          </p:nvPr>
        </p:nvGraphicFramePr>
        <p:xfrm>
          <a:off x="1651881" y="1234911"/>
          <a:ext cx="8270549" cy="551369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353816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7"/>
          </p:nvPr>
        </p:nvSpPr>
        <p:spPr/>
        <p:txBody>
          <a:bodyPr/>
          <a:lstStyle/>
          <a:p>
            <a:r>
              <a:rPr lang="en-US" altLang="zh-CN"/>
              <a:t>Town of Van Buren | Comprehensive Plan Update</a:t>
            </a:r>
            <a:endParaRPr lang="en-US" altLang="zh-CN" dirty="0"/>
          </a:p>
        </p:txBody>
      </p:sp>
      <p:sp>
        <p:nvSpPr>
          <p:cNvPr id="3" name="Title 2"/>
          <p:cNvSpPr>
            <a:spLocks noGrp="1"/>
          </p:cNvSpPr>
          <p:nvPr>
            <p:ph type="title"/>
          </p:nvPr>
        </p:nvSpPr>
        <p:spPr/>
        <p:txBody>
          <a:bodyPr/>
          <a:lstStyle/>
          <a:p>
            <a:r>
              <a:rPr lang="en-US" dirty="0"/>
              <a:t>Project Schedule</a:t>
            </a:r>
          </a:p>
        </p:txBody>
      </p:sp>
      <p:sp>
        <p:nvSpPr>
          <p:cNvPr id="4" name="Date Placeholder 3"/>
          <p:cNvSpPr>
            <a:spLocks noGrp="1"/>
          </p:cNvSpPr>
          <p:nvPr>
            <p:ph type="dt" sz="half" idx="36"/>
          </p:nvPr>
        </p:nvSpPr>
        <p:spPr/>
        <p:txBody>
          <a:bodyPr/>
          <a:lstStyle/>
          <a:p>
            <a:r>
              <a:rPr lang="en-US" altLang="zh-CN" smtClean="0"/>
              <a:t>April 8, 2026</a:t>
            </a:r>
            <a:endParaRPr lang="en-US" altLang="zh-CN" dirty="0"/>
          </a:p>
        </p:txBody>
      </p:sp>
      <p:sp>
        <p:nvSpPr>
          <p:cNvPr id="6" name="Slide Number Placeholder 5"/>
          <p:cNvSpPr>
            <a:spLocks noGrp="1"/>
          </p:cNvSpPr>
          <p:nvPr>
            <p:ph type="sldNum" sz="half" idx="38"/>
          </p:nvPr>
        </p:nvSpPr>
        <p:spPr/>
        <p:txBody>
          <a:bodyPr/>
          <a:lstStyle/>
          <a:p>
            <a:fld id="{64D095EA-18D5-4754-B677-EAAE710458D2}" type="slidenum">
              <a:rPr lang="en-US" altLang="zh-CN" smtClean="0"/>
              <a:pPr/>
              <a:t>6</a:t>
            </a:fld>
            <a:endParaRPr lang="en-US" altLang="zh-CN" dirty="0"/>
          </a:p>
        </p:txBody>
      </p:sp>
      <p:sp>
        <p:nvSpPr>
          <p:cNvPr id="10" name="TextBox 9"/>
          <p:cNvSpPr txBox="1"/>
          <p:nvPr/>
        </p:nvSpPr>
        <p:spPr>
          <a:xfrm>
            <a:off x="91300" y="2065056"/>
            <a:ext cx="1219205" cy="584775"/>
          </a:xfrm>
          <a:prstGeom prst="rect">
            <a:avLst/>
          </a:prstGeom>
          <a:noFill/>
        </p:spPr>
        <p:txBody>
          <a:bodyPr wrap="square" rtlCol="0">
            <a:spAutoFit/>
          </a:bodyPr>
          <a:lstStyle/>
          <a:p>
            <a:r>
              <a:rPr lang="en-US" sz="1600" dirty="0">
                <a:solidFill>
                  <a:schemeClr val="bg1">
                    <a:lumMod val="50000"/>
                  </a:schemeClr>
                </a:solidFill>
              </a:rPr>
              <a:t>Project kick-off</a:t>
            </a:r>
          </a:p>
        </p:txBody>
      </p:sp>
      <p:sp>
        <p:nvSpPr>
          <p:cNvPr id="11" name="TextBox 10"/>
          <p:cNvSpPr txBox="1"/>
          <p:nvPr/>
        </p:nvSpPr>
        <p:spPr>
          <a:xfrm>
            <a:off x="1309191" y="2177822"/>
            <a:ext cx="1100955" cy="338554"/>
          </a:xfrm>
          <a:prstGeom prst="rect">
            <a:avLst/>
          </a:prstGeom>
          <a:noFill/>
        </p:spPr>
        <p:txBody>
          <a:bodyPr wrap="square" rtlCol="0">
            <a:spAutoFit/>
          </a:bodyPr>
          <a:lstStyle/>
          <a:p>
            <a:pPr algn="ctr"/>
            <a:r>
              <a:rPr lang="en-US" sz="1600" dirty="0">
                <a:solidFill>
                  <a:schemeClr val="bg1">
                    <a:lumMod val="50000"/>
                  </a:schemeClr>
                </a:solidFill>
              </a:rPr>
              <a:t>CPUC #2</a:t>
            </a:r>
          </a:p>
        </p:txBody>
      </p:sp>
      <p:sp>
        <p:nvSpPr>
          <p:cNvPr id="13" name="TextBox 12"/>
          <p:cNvSpPr txBox="1"/>
          <p:nvPr/>
        </p:nvSpPr>
        <p:spPr>
          <a:xfrm>
            <a:off x="3531879" y="3859693"/>
            <a:ext cx="1680358" cy="1046440"/>
          </a:xfrm>
          <a:prstGeom prst="rect">
            <a:avLst/>
          </a:prstGeom>
          <a:noFill/>
        </p:spPr>
        <p:txBody>
          <a:bodyPr wrap="square" rtlCol="0">
            <a:spAutoFit/>
          </a:bodyPr>
          <a:lstStyle/>
          <a:p>
            <a:pPr algn="ctr"/>
            <a:r>
              <a:rPr lang="en-US" sz="1600" b="1" dirty="0">
                <a:solidFill>
                  <a:schemeClr val="accent2"/>
                </a:solidFill>
              </a:rPr>
              <a:t>Visioning </a:t>
            </a:r>
            <a:r>
              <a:rPr lang="en-US" sz="1600" b="1" dirty="0" smtClean="0">
                <a:solidFill>
                  <a:schemeClr val="accent2"/>
                </a:solidFill>
              </a:rPr>
              <a:t>Workshop</a:t>
            </a:r>
          </a:p>
          <a:p>
            <a:pPr algn="ctr"/>
            <a:r>
              <a:rPr lang="en-US" sz="1400" dirty="0" smtClean="0">
                <a:solidFill>
                  <a:schemeClr val="accent2"/>
                </a:solidFill>
              </a:rPr>
              <a:t>Vision &amp; Goals</a:t>
            </a:r>
            <a:endParaRPr lang="en-US" sz="1400" dirty="0">
              <a:solidFill>
                <a:schemeClr val="accent2"/>
              </a:solidFill>
            </a:endParaRPr>
          </a:p>
          <a:p>
            <a:pPr algn="ctr"/>
            <a:endParaRPr lang="en-US" sz="1600" b="1" dirty="0">
              <a:solidFill>
                <a:schemeClr val="accent2"/>
              </a:solidFill>
            </a:endParaRPr>
          </a:p>
        </p:txBody>
      </p:sp>
      <p:sp>
        <p:nvSpPr>
          <p:cNvPr id="14" name="TextBox 13"/>
          <p:cNvSpPr txBox="1"/>
          <p:nvPr/>
        </p:nvSpPr>
        <p:spPr>
          <a:xfrm>
            <a:off x="2780957" y="2177822"/>
            <a:ext cx="1087832" cy="338554"/>
          </a:xfrm>
          <a:prstGeom prst="rect">
            <a:avLst/>
          </a:prstGeom>
          <a:noFill/>
        </p:spPr>
        <p:txBody>
          <a:bodyPr wrap="square" rtlCol="0">
            <a:spAutoFit/>
          </a:bodyPr>
          <a:lstStyle/>
          <a:p>
            <a:pPr algn="ctr"/>
            <a:r>
              <a:rPr lang="en-US" sz="1600" dirty="0">
                <a:solidFill>
                  <a:schemeClr val="bg1">
                    <a:lumMod val="50000"/>
                  </a:schemeClr>
                </a:solidFill>
              </a:rPr>
              <a:t>CPUC #3</a:t>
            </a:r>
          </a:p>
        </p:txBody>
      </p:sp>
      <p:sp>
        <p:nvSpPr>
          <p:cNvPr id="15" name="TextBox 14"/>
          <p:cNvSpPr txBox="1"/>
          <p:nvPr/>
        </p:nvSpPr>
        <p:spPr>
          <a:xfrm>
            <a:off x="6993704" y="2087034"/>
            <a:ext cx="1344014" cy="646331"/>
          </a:xfrm>
          <a:prstGeom prst="rect">
            <a:avLst/>
          </a:prstGeom>
          <a:noFill/>
        </p:spPr>
        <p:txBody>
          <a:bodyPr wrap="square" rtlCol="0">
            <a:spAutoFit/>
          </a:bodyPr>
          <a:lstStyle/>
          <a:p>
            <a:pPr algn="ctr"/>
            <a:r>
              <a:rPr lang="en-US" b="1" dirty="0" smtClean="0">
                <a:solidFill>
                  <a:schemeClr val="tx2"/>
                </a:solidFill>
              </a:rPr>
              <a:t>2</a:t>
            </a:r>
            <a:r>
              <a:rPr lang="en-US" b="1" baseline="30000" dirty="0" smtClean="0">
                <a:solidFill>
                  <a:schemeClr val="tx2"/>
                </a:solidFill>
              </a:rPr>
              <a:t>nd</a:t>
            </a:r>
            <a:r>
              <a:rPr lang="en-US" b="1" dirty="0" smtClean="0">
                <a:solidFill>
                  <a:schemeClr val="tx2"/>
                </a:solidFill>
              </a:rPr>
              <a:t> Workshop</a:t>
            </a:r>
            <a:endParaRPr lang="en-US" b="1" dirty="0">
              <a:solidFill>
                <a:schemeClr val="tx2"/>
              </a:solidFill>
            </a:endParaRPr>
          </a:p>
        </p:txBody>
      </p:sp>
      <p:sp>
        <p:nvSpPr>
          <p:cNvPr id="16" name="TextBox 15"/>
          <p:cNvSpPr txBox="1"/>
          <p:nvPr/>
        </p:nvSpPr>
        <p:spPr>
          <a:xfrm>
            <a:off x="5426698" y="2191935"/>
            <a:ext cx="1154723" cy="584775"/>
          </a:xfrm>
          <a:prstGeom prst="rect">
            <a:avLst/>
          </a:prstGeom>
          <a:noFill/>
        </p:spPr>
        <p:txBody>
          <a:bodyPr wrap="square" rtlCol="0">
            <a:spAutoFit/>
          </a:bodyPr>
          <a:lstStyle/>
          <a:p>
            <a:pPr algn="ctr"/>
            <a:r>
              <a:rPr lang="en-US" sz="1600" dirty="0">
                <a:solidFill>
                  <a:schemeClr val="bg1">
                    <a:lumMod val="50000"/>
                  </a:schemeClr>
                </a:solidFill>
              </a:rPr>
              <a:t>CPUC </a:t>
            </a:r>
            <a:endParaRPr lang="en-US" sz="1600" dirty="0" smtClean="0">
              <a:solidFill>
                <a:schemeClr val="bg1">
                  <a:lumMod val="50000"/>
                </a:schemeClr>
              </a:solidFill>
            </a:endParaRPr>
          </a:p>
          <a:p>
            <a:pPr algn="ctr"/>
            <a:r>
              <a:rPr lang="en-US" sz="1600" dirty="0" smtClean="0">
                <a:solidFill>
                  <a:schemeClr val="bg1">
                    <a:lumMod val="50000"/>
                  </a:schemeClr>
                </a:solidFill>
              </a:rPr>
              <a:t>#4 &amp; #5</a:t>
            </a:r>
            <a:endParaRPr lang="en-US" sz="1600" dirty="0">
              <a:solidFill>
                <a:schemeClr val="bg1">
                  <a:lumMod val="50000"/>
                </a:schemeClr>
              </a:solidFill>
            </a:endParaRPr>
          </a:p>
        </p:txBody>
      </p:sp>
      <p:sp>
        <p:nvSpPr>
          <p:cNvPr id="17" name="TextBox 16"/>
          <p:cNvSpPr txBox="1"/>
          <p:nvPr/>
        </p:nvSpPr>
        <p:spPr>
          <a:xfrm>
            <a:off x="8993748" y="2205619"/>
            <a:ext cx="1100955" cy="338554"/>
          </a:xfrm>
          <a:prstGeom prst="rect">
            <a:avLst/>
          </a:prstGeom>
          <a:noFill/>
        </p:spPr>
        <p:txBody>
          <a:bodyPr wrap="square" rtlCol="0">
            <a:spAutoFit/>
          </a:bodyPr>
          <a:lstStyle/>
          <a:p>
            <a:pPr algn="ctr"/>
            <a:r>
              <a:rPr lang="en-US" sz="1600" dirty="0"/>
              <a:t>CPUC #6</a:t>
            </a:r>
          </a:p>
        </p:txBody>
      </p:sp>
      <p:sp>
        <p:nvSpPr>
          <p:cNvPr id="21" name="TextBox 20"/>
          <p:cNvSpPr txBox="1"/>
          <p:nvPr/>
        </p:nvSpPr>
        <p:spPr>
          <a:xfrm>
            <a:off x="8814545" y="3871192"/>
            <a:ext cx="1459360" cy="523220"/>
          </a:xfrm>
          <a:prstGeom prst="rect">
            <a:avLst/>
          </a:prstGeom>
          <a:noFill/>
        </p:spPr>
        <p:txBody>
          <a:bodyPr wrap="square" rtlCol="0">
            <a:spAutoFit/>
          </a:bodyPr>
          <a:lstStyle/>
          <a:p>
            <a:pPr algn="ctr"/>
            <a:r>
              <a:rPr lang="en-US" sz="1400" b="1" dirty="0" smtClean="0">
                <a:solidFill>
                  <a:schemeClr val="accent2"/>
                </a:solidFill>
              </a:rPr>
              <a:t>Public </a:t>
            </a:r>
            <a:r>
              <a:rPr lang="en-US" sz="1400" b="1" dirty="0">
                <a:solidFill>
                  <a:schemeClr val="accent2"/>
                </a:solidFill>
              </a:rPr>
              <a:t>Hearing</a:t>
            </a:r>
          </a:p>
          <a:p>
            <a:pPr algn="ctr"/>
            <a:r>
              <a:rPr lang="en-US" sz="1400" b="1" dirty="0">
                <a:solidFill>
                  <a:schemeClr val="accent2"/>
                </a:solidFill>
              </a:rPr>
              <a:t>SEQR</a:t>
            </a:r>
          </a:p>
        </p:txBody>
      </p:sp>
      <p:sp>
        <p:nvSpPr>
          <p:cNvPr id="22" name="TextBox 21"/>
          <p:cNvSpPr txBox="1"/>
          <p:nvPr/>
        </p:nvSpPr>
        <p:spPr>
          <a:xfrm>
            <a:off x="6806601" y="3744292"/>
            <a:ext cx="1718225" cy="1200329"/>
          </a:xfrm>
          <a:prstGeom prst="rect">
            <a:avLst/>
          </a:prstGeom>
          <a:noFill/>
        </p:spPr>
        <p:txBody>
          <a:bodyPr wrap="square" rtlCol="0">
            <a:spAutoFit/>
          </a:bodyPr>
          <a:lstStyle/>
          <a:p>
            <a:pPr algn="ctr"/>
            <a:r>
              <a:rPr lang="en-US" b="1" dirty="0">
                <a:solidFill>
                  <a:schemeClr val="accent2"/>
                </a:solidFill>
              </a:rPr>
              <a:t>Public Workshop</a:t>
            </a:r>
          </a:p>
          <a:p>
            <a:pPr algn="ctr"/>
            <a:r>
              <a:rPr lang="en-US" dirty="0" smtClean="0">
                <a:solidFill>
                  <a:schemeClr val="accent2"/>
                </a:solidFill>
              </a:rPr>
              <a:t>Objectives &amp; </a:t>
            </a:r>
            <a:r>
              <a:rPr lang="en-US" dirty="0">
                <a:solidFill>
                  <a:schemeClr val="accent2"/>
                </a:solidFill>
              </a:rPr>
              <a:t>Actions</a:t>
            </a:r>
          </a:p>
        </p:txBody>
      </p:sp>
      <p:sp>
        <p:nvSpPr>
          <p:cNvPr id="23" name="TextBox 22"/>
          <p:cNvSpPr txBox="1"/>
          <p:nvPr/>
        </p:nvSpPr>
        <p:spPr>
          <a:xfrm>
            <a:off x="2212289" y="3835997"/>
            <a:ext cx="1319590" cy="830997"/>
          </a:xfrm>
          <a:prstGeom prst="rect">
            <a:avLst/>
          </a:prstGeom>
          <a:noFill/>
        </p:spPr>
        <p:txBody>
          <a:bodyPr wrap="square" rtlCol="0">
            <a:spAutoFit/>
          </a:bodyPr>
          <a:lstStyle/>
          <a:p>
            <a:pPr algn="ctr"/>
            <a:r>
              <a:rPr lang="en-US" sz="1600" b="1" dirty="0">
                <a:solidFill>
                  <a:schemeClr val="accent2"/>
                </a:solidFill>
              </a:rPr>
              <a:t>Launch Community Survey</a:t>
            </a:r>
          </a:p>
        </p:txBody>
      </p:sp>
      <p:sp>
        <p:nvSpPr>
          <p:cNvPr id="24" name="TextBox 23"/>
          <p:cNvSpPr txBox="1"/>
          <p:nvPr/>
        </p:nvSpPr>
        <p:spPr>
          <a:xfrm>
            <a:off x="10465623" y="2191623"/>
            <a:ext cx="1335682" cy="584775"/>
          </a:xfrm>
          <a:prstGeom prst="rect">
            <a:avLst/>
          </a:prstGeom>
          <a:noFill/>
        </p:spPr>
        <p:txBody>
          <a:bodyPr wrap="square" rtlCol="0">
            <a:spAutoFit/>
          </a:bodyPr>
          <a:lstStyle/>
          <a:p>
            <a:pPr algn="r"/>
            <a:r>
              <a:rPr lang="en-US" sz="1600" dirty="0"/>
              <a:t>Town Board Adoption</a:t>
            </a:r>
          </a:p>
        </p:txBody>
      </p:sp>
      <p:sp>
        <p:nvSpPr>
          <p:cNvPr id="25" name="TextBox 24"/>
          <p:cNvSpPr txBox="1"/>
          <p:nvPr/>
        </p:nvSpPr>
        <p:spPr>
          <a:xfrm>
            <a:off x="10677576" y="3796610"/>
            <a:ext cx="1226249" cy="584775"/>
          </a:xfrm>
          <a:prstGeom prst="rect">
            <a:avLst/>
          </a:prstGeom>
          <a:noFill/>
        </p:spPr>
        <p:txBody>
          <a:bodyPr wrap="square" rtlCol="0">
            <a:spAutoFit/>
          </a:bodyPr>
          <a:lstStyle/>
          <a:p>
            <a:pPr algn="r"/>
            <a:r>
              <a:rPr lang="en-US" sz="1600" b="1" dirty="0">
                <a:solidFill>
                  <a:schemeClr val="accent2"/>
                </a:solidFill>
              </a:rPr>
              <a:t>Public Hearing #2</a:t>
            </a:r>
          </a:p>
        </p:txBody>
      </p:sp>
      <p:grpSp>
        <p:nvGrpSpPr>
          <p:cNvPr id="35" name="Group 34"/>
          <p:cNvGrpSpPr/>
          <p:nvPr/>
        </p:nvGrpSpPr>
        <p:grpSpPr>
          <a:xfrm>
            <a:off x="313803" y="2922701"/>
            <a:ext cx="11456110" cy="209705"/>
            <a:chOff x="303629" y="3351076"/>
            <a:chExt cx="11456110" cy="209705"/>
          </a:xfrm>
        </p:grpSpPr>
        <p:grpSp>
          <p:nvGrpSpPr>
            <p:cNvPr id="26" name="Group 25">
              <a:extLst>
                <a:ext uri="{FF2B5EF4-FFF2-40B4-BE49-F238E27FC236}">
                  <a16:creationId xmlns:a16="http://schemas.microsoft.com/office/drawing/2014/main" id="{B43A5E61-4930-643F-C870-0B885BD5D193}"/>
                </a:ext>
                <a:ext uri="{C183D7F6-B498-43B3-948B-1728B52AA6E4}">
                  <adec:decorative xmlns:adec="http://schemas.microsoft.com/office/drawing/2017/decorative" xmlns="" val="1"/>
                </a:ext>
              </a:extLst>
            </p:cNvPr>
            <p:cNvGrpSpPr/>
            <p:nvPr/>
          </p:nvGrpSpPr>
          <p:grpSpPr>
            <a:xfrm>
              <a:off x="303629" y="3351076"/>
              <a:ext cx="11456110" cy="209705"/>
              <a:chOff x="1434661" y="3737884"/>
              <a:chExt cx="9317820" cy="179153"/>
            </a:xfrm>
          </p:grpSpPr>
          <p:cxnSp>
            <p:nvCxnSpPr>
              <p:cNvPr id="27" name="Straight Connector 26">
                <a:extLst>
                  <a:ext uri="{FF2B5EF4-FFF2-40B4-BE49-F238E27FC236}">
                    <a16:creationId xmlns:a16="http://schemas.microsoft.com/office/drawing/2014/main" id="{9C0B5E23-017C-98F8-56D6-A44D68237192}"/>
                  </a:ext>
                  <a:ext uri="{C183D7F6-B498-43B3-948B-1728B52AA6E4}">
                    <adec:decorative xmlns:adec="http://schemas.microsoft.com/office/drawing/2017/decorative" xmlns="" val="1"/>
                  </a:ext>
                </a:extLst>
              </p:cNvPr>
              <p:cNvCxnSpPr>
                <a:cxnSpLocks/>
                <a:stCxn id="30" idx="6"/>
                <a:endCxn id="28" idx="2"/>
              </p:cNvCxnSpPr>
              <p:nvPr userDrawn="1"/>
            </p:nvCxnSpPr>
            <p:spPr>
              <a:xfrm flipH="1">
                <a:off x="1434661" y="3832555"/>
                <a:ext cx="931782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sp>
            <p:nvSpPr>
              <p:cNvPr id="28" name="Oval 27" descr="timeline markers">
                <a:extLst>
                  <a:ext uri="{FF2B5EF4-FFF2-40B4-BE49-F238E27FC236}">
                    <a16:creationId xmlns:a16="http://schemas.microsoft.com/office/drawing/2014/main" id="{C9B4712F-53D8-B865-ED94-DB8B8FC12CF6}"/>
                  </a:ext>
                </a:extLst>
              </p:cNvPr>
              <p:cNvSpPr/>
              <p:nvPr userDrawn="1"/>
            </p:nvSpPr>
            <p:spPr>
              <a:xfrm>
                <a:off x="1434661" y="3748073"/>
                <a:ext cx="168964" cy="168964"/>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00000"/>
                    </a:solidFill>
                  </a:ln>
                </a:endParaRPr>
              </a:p>
            </p:txBody>
          </p:sp>
          <p:sp>
            <p:nvSpPr>
              <p:cNvPr id="29" name="Oval 28" descr="timeline markers">
                <a:extLst>
                  <a:ext uri="{FF2B5EF4-FFF2-40B4-BE49-F238E27FC236}">
                    <a16:creationId xmlns:a16="http://schemas.microsoft.com/office/drawing/2014/main" id="{091ECB05-AF52-EC56-7C38-6AE57F46F055}"/>
                  </a:ext>
                </a:extLst>
              </p:cNvPr>
              <p:cNvSpPr/>
              <p:nvPr/>
            </p:nvSpPr>
            <p:spPr>
              <a:xfrm>
                <a:off x="2607507" y="3737884"/>
                <a:ext cx="168964" cy="168964"/>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00000"/>
                    </a:solidFill>
                  </a:ln>
                </a:endParaRPr>
              </a:p>
            </p:txBody>
          </p:sp>
          <p:sp>
            <p:nvSpPr>
              <p:cNvPr id="30" name="Oval 29" descr="timeline markers">
                <a:extLst>
                  <a:ext uri="{FF2B5EF4-FFF2-40B4-BE49-F238E27FC236}">
                    <a16:creationId xmlns:a16="http://schemas.microsoft.com/office/drawing/2014/main" id="{9FA5B378-820A-AD6F-C2F7-12D55DA9E413}"/>
                  </a:ext>
                </a:extLst>
              </p:cNvPr>
              <p:cNvSpPr/>
              <p:nvPr userDrawn="1"/>
            </p:nvSpPr>
            <p:spPr>
              <a:xfrm>
                <a:off x="10583517" y="3748073"/>
                <a:ext cx="168964" cy="168964"/>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00000"/>
                    </a:solidFill>
                  </a:ln>
                </a:endParaRPr>
              </a:p>
            </p:txBody>
          </p:sp>
        </p:grpSp>
        <p:sp>
          <p:nvSpPr>
            <p:cNvPr id="31" name="Oval 30" descr="timeline markers">
              <a:extLst>
                <a:ext uri="{FF2B5EF4-FFF2-40B4-BE49-F238E27FC236}">
                  <a16:creationId xmlns:a16="http://schemas.microsoft.com/office/drawing/2014/main" id="{091ECB05-AF52-EC56-7C38-6AE57F46F055}"/>
                </a:ext>
              </a:extLst>
            </p:cNvPr>
            <p:cNvSpPr/>
            <p:nvPr/>
          </p:nvSpPr>
          <p:spPr>
            <a:xfrm>
              <a:off x="3184208" y="3363003"/>
              <a:ext cx="207739" cy="19777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00000"/>
                  </a:solidFill>
                </a:ln>
              </a:endParaRPr>
            </a:p>
          </p:txBody>
        </p:sp>
        <p:sp>
          <p:nvSpPr>
            <p:cNvPr id="32" name="Oval 31" descr="timeline markers">
              <a:extLst>
                <a:ext uri="{FF2B5EF4-FFF2-40B4-BE49-F238E27FC236}">
                  <a16:creationId xmlns:a16="http://schemas.microsoft.com/office/drawing/2014/main" id="{091ECB05-AF52-EC56-7C38-6AE57F46F055}"/>
                </a:ext>
              </a:extLst>
            </p:cNvPr>
            <p:cNvSpPr/>
            <p:nvPr/>
          </p:nvSpPr>
          <p:spPr>
            <a:xfrm>
              <a:off x="5875809" y="3353399"/>
              <a:ext cx="207739" cy="19777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00000"/>
                  </a:solidFill>
                </a:ln>
              </a:endParaRPr>
            </a:p>
          </p:txBody>
        </p:sp>
        <p:sp>
          <p:nvSpPr>
            <p:cNvPr id="33" name="Oval 32" descr="timeline markers">
              <a:extLst>
                <a:ext uri="{FF2B5EF4-FFF2-40B4-BE49-F238E27FC236}">
                  <a16:creationId xmlns:a16="http://schemas.microsoft.com/office/drawing/2014/main" id="{091ECB05-AF52-EC56-7C38-6AE57F46F055}"/>
                </a:ext>
              </a:extLst>
            </p:cNvPr>
            <p:cNvSpPr/>
            <p:nvPr/>
          </p:nvSpPr>
          <p:spPr>
            <a:xfrm>
              <a:off x="7551669" y="3362743"/>
              <a:ext cx="207739" cy="19777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00000"/>
                  </a:solidFill>
                </a:ln>
              </a:endParaRPr>
            </a:p>
          </p:txBody>
        </p:sp>
      </p:grpSp>
      <p:sp>
        <p:nvSpPr>
          <p:cNvPr id="36" name="Rectangle 35"/>
          <p:cNvSpPr/>
          <p:nvPr/>
        </p:nvSpPr>
        <p:spPr>
          <a:xfrm>
            <a:off x="91300" y="3147822"/>
            <a:ext cx="665715" cy="584775"/>
          </a:xfrm>
          <a:prstGeom prst="rect">
            <a:avLst/>
          </a:prstGeom>
        </p:spPr>
        <p:txBody>
          <a:bodyPr wrap="square">
            <a:spAutoFit/>
          </a:bodyPr>
          <a:lstStyle/>
          <a:p>
            <a:r>
              <a:rPr lang="en-US" sz="1600" b="1" dirty="0" smtClean="0">
                <a:solidFill>
                  <a:schemeClr val="accent1">
                    <a:lumMod val="60000"/>
                    <a:lumOff val="40000"/>
                  </a:schemeClr>
                </a:solidFill>
              </a:rPr>
              <a:t>April 2025</a:t>
            </a:r>
            <a:endParaRPr lang="en-US" b="1" dirty="0">
              <a:solidFill>
                <a:schemeClr val="accent1">
                  <a:lumMod val="60000"/>
                  <a:lumOff val="40000"/>
                </a:schemeClr>
              </a:solidFill>
            </a:endParaRPr>
          </a:p>
        </p:txBody>
      </p:sp>
      <p:sp>
        <p:nvSpPr>
          <p:cNvPr id="39" name="Rectangle 38"/>
          <p:cNvSpPr/>
          <p:nvPr/>
        </p:nvSpPr>
        <p:spPr>
          <a:xfrm>
            <a:off x="5421912" y="3151020"/>
            <a:ext cx="1138758" cy="584775"/>
          </a:xfrm>
          <a:prstGeom prst="rect">
            <a:avLst/>
          </a:prstGeom>
        </p:spPr>
        <p:txBody>
          <a:bodyPr wrap="square">
            <a:spAutoFit/>
          </a:bodyPr>
          <a:lstStyle/>
          <a:p>
            <a:pPr algn="ctr"/>
            <a:r>
              <a:rPr lang="en-US" sz="1600" b="1" dirty="0" smtClean="0">
                <a:solidFill>
                  <a:schemeClr val="accent1">
                    <a:lumMod val="60000"/>
                    <a:lumOff val="40000"/>
                  </a:schemeClr>
                </a:solidFill>
              </a:rPr>
              <a:t>Jan / Feb 2026</a:t>
            </a:r>
            <a:endParaRPr lang="en-US" b="1" dirty="0">
              <a:solidFill>
                <a:schemeClr val="accent1">
                  <a:lumMod val="60000"/>
                  <a:lumOff val="40000"/>
                </a:schemeClr>
              </a:solidFill>
            </a:endParaRPr>
          </a:p>
        </p:txBody>
      </p:sp>
      <p:sp>
        <p:nvSpPr>
          <p:cNvPr id="40" name="Rectangle 39"/>
          <p:cNvSpPr/>
          <p:nvPr/>
        </p:nvSpPr>
        <p:spPr>
          <a:xfrm>
            <a:off x="7310486" y="3204287"/>
            <a:ext cx="710451" cy="369332"/>
          </a:xfrm>
          <a:prstGeom prst="rect">
            <a:avLst/>
          </a:prstGeom>
        </p:spPr>
        <p:txBody>
          <a:bodyPr wrap="none">
            <a:spAutoFit/>
          </a:bodyPr>
          <a:lstStyle/>
          <a:p>
            <a:r>
              <a:rPr lang="en-US" b="1" dirty="0" smtClean="0">
                <a:solidFill>
                  <a:schemeClr val="accent1">
                    <a:lumMod val="75000"/>
                  </a:schemeClr>
                </a:solidFill>
              </a:rPr>
              <a:t>April</a:t>
            </a:r>
            <a:endParaRPr lang="en-US" b="1" dirty="0">
              <a:solidFill>
                <a:schemeClr val="accent1">
                  <a:lumMod val="75000"/>
                </a:schemeClr>
              </a:solidFill>
            </a:endParaRPr>
          </a:p>
        </p:txBody>
      </p:sp>
      <p:sp>
        <p:nvSpPr>
          <p:cNvPr id="41" name="Rectangle 40"/>
          <p:cNvSpPr/>
          <p:nvPr/>
        </p:nvSpPr>
        <p:spPr>
          <a:xfrm>
            <a:off x="9280428" y="3219676"/>
            <a:ext cx="583814" cy="338554"/>
          </a:xfrm>
          <a:prstGeom prst="rect">
            <a:avLst/>
          </a:prstGeom>
        </p:spPr>
        <p:txBody>
          <a:bodyPr wrap="none">
            <a:spAutoFit/>
          </a:bodyPr>
          <a:lstStyle/>
          <a:p>
            <a:r>
              <a:rPr lang="en-US" sz="1600" b="1" dirty="0" smtClean="0">
                <a:solidFill>
                  <a:schemeClr val="accent1">
                    <a:lumMod val="75000"/>
                  </a:schemeClr>
                </a:solidFill>
              </a:rPr>
              <a:t>May</a:t>
            </a:r>
            <a:endParaRPr lang="en-US" b="1" dirty="0">
              <a:solidFill>
                <a:schemeClr val="accent1">
                  <a:lumMod val="75000"/>
                </a:schemeClr>
              </a:solidFill>
            </a:endParaRPr>
          </a:p>
        </p:txBody>
      </p:sp>
      <p:sp>
        <p:nvSpPr>
          <p:cNvPr id="43" name="Rectangle 42"/>
          <p:cNvSpPr/>
          <p:nvPr/>
        </p:nvSpPr>
        <p:spPr>
          <a:xfrm>
            <a:off x="11148562" y="3197074"/>
            <a:ext cx="662361" cy="338554"/>
          </a:xfrm>
          <a:prstGeom prst="rect">
            <a:avLst/>
          </a:prstGeom>
        </p:spPr>
        <p:txBody>
          <a:bodyPr wrap="none">
            <a:spAutoFit/>
          </a:bodyPr>
          <a:lstStyle/>
          <a:p>
            <a:r>
              <a:rPr lang="en-US" sz="1600" b="1" dirty="0" smtClean="0">
                <a:solidFill>
                  <a:schemeClr val="accent1">
                    <a:lumMod val="75000"/>
                  </a:schemeClr>
                </a:solidFill>
              </a:rPr>
              <a:t>June</a:t>
            </a:r>
            <a:endParaRPr lang="en-US" b="1" dirty="0">
              <a:solidFill>
                <a:schemeClr val="accent1">
                  <a:lumMod val="75000"/>
                </a:schemeClr>
              </a:solidFill>
            </a:endParaRPr>
          </a:p>
        </p:txBody>
      </p:sp>
      <p:cxnSp>
        <p:nvCxnSpPr>
          <p:cNvPr id="57" name="Straight Connector 56"/>
          <p:cNvCxnSpPr/>
          <p:nvPr/>
        </p:nvCxnSpPr>
        <p:spPr>
          <a:xfrm flipV="1">
            <a:off x="10488982" y="3033257"/>
            <a:ext cx="1" cy="1966182"/>
          </a:xfrm>
          <a:prstGeom prst="line">
            <a:avLst/>
          </a:prstGeom>
          <a:ln>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10370956" y="5004616"/>
            <a:ext cx="1677395" cy="830997"/>
          </a:xfrm>
          <a:prstGeom prst="rect">
            <a:avLst/>
          </a:prstGeom>
          <a:noFill/>
        </p:spPr>
        <p:txBody>
          <a:bodyPr wrap="square" rtlCol="0">
            <a:spAutoFit/>
          </a:bodyPr>
          <a:lstStyle/>
          <a:p>
            <a:r>
              <a:rPr lang="en-US" sz="1600" dirty="0">
                <a:solidFill>
                  <a:schemeClr val="accent1">
                    <a:lumMod val="50000"/>
                  </a:schemeClr>
                </a:solidFill>
              </a:rPr>
              <a:t>County Review</a:t>
            </a:r>
          </a:p>
          <a:p>
            <a:r>
              <a:rPr lang="en-US" sz="1600" dirty="0">
                <a:solidFill>
                  <a:schemeClr val="accent1">
                    <a:lumMod val="50000"/>
                  </a:schemeClr>
                </a:solidFill>
              </a:rPr>
              <a:t>Final Comp Plan</a:t>
            </a:r>
          </a:p>
        </p:txBody>
      </p:sp>
      <p:sp>
        <p:nvSpPr>
          <p:cNvPr id="61" name="TextBox 60"/>
          <p:cNvSpPr txBox="1"/>
          <p:nvPr/>
        </p:nvSpPr>
        <p:spPr>
          <a:xfrm>
            <a:off x="5117613" y="3903102"/>
            <a:ext cx="1837463" cy="584775"/>
          </a:xfrm>
          <a:prstGeom prst="rect">
            <a:avLst/>
          </a:prstGeom>
          <a:noFill/>
        </p:spPr>
        <p:txBody>
          <a:bodyPr wrap="square" rtlCol="0">
            <a:spAutoFit/>
          </a:bodyPr>
          <a:lstStyle/>
          <a:p>
            <a:pPr algn="ctr"/>
            <a:r>
              <a:rPr lang="en-US" sz="1600" b="1" dirty="0">
                <a:solidFill>
                  <a:schemeClr val="accent1">
                    <a:lumMod val="50000"/>
                  </a:schemeClr>
                </a:solidFill>
              </a:rPr>
              <a:t>Draft </a:t>
            </a:r>
            <a:r>
              <a:rPr lang="en-US" sz="1600" b="1" dirty="0" smtClean="0">
                <a:solidFill>
                  <a:schemeClr val="accent1">
                    <a:lumMod val="50000"/>
                  </a:schemeClr>
                </a:solidFill>
              </a:rPr>
              <a:t>Objectives &amp; Actions</a:t>
            </a:r>
            <a:endParaRPr lang="en-US" sz="1600" b="1" dirty="0">
              <a:solidFill>
                <a:schemeClr val="accent1">
                  <a:lumMod val="50000"/>
                </a:schemeClr>
              </a:solidFill>
            </a:endParaRPr>
          </a:p>
        </p:txBody>
      </p:sp>
      <p:sp>
        <p:nvSpPr>
          <p:cNvPr id="64" name="TextBox 63"/>
          <p:cNvSpPr txBox="1"/>
          <p:nvPr/>
        </p:nvSpPr>
        <p:spPr>
          <a:xfrm>
            <a:off x="254333" y="3869315"/>
            <a:ext cx="1447400" cy="1323439"/>
          </a:xfrm>
          <a:prstGeom prst="rect">
            <a:avLst/>
          </a:prstGeom>
          <a:noFill/>
        </p:spPr>
        <p:txBody>
          <a:bodyPr wrap="square" rtlCol="0">
            <a:spAutoFit/>
          </a:bodyPr>
          <a:lstStyle/>
          <a:p>
            <a:pPr algn="ctr"/>
            <a:r>
              <a:rPr lang="en-US" sz="1600" b="1" dirty="0">
                <a:solidFill>
                  <a:schemeClr val="accent1">
                    <a:lumMod val="50000"/>
                  </a:schemeClr>
                </a:solidFill>
              </a:rPr>
              <a:t>Community Profile</a:t>
            </a:r>
          </a:p>
          <a:p>
            <a:pPr algn="ctr"/>
            <a:r>
              <a:rPr lang="en-US" sz="1600" b="1" dirty="0">
                <a:solidFill>
                  <a:schemeClr val="accent1">
                    <a:lumMod val="50000"/>
                  </a:schemeClr>
                </a:solidFill>
              </a:rPr>
              <a:t>&amp;</a:t>
            </a:r>
          </a:p>
          <a:p>
            <a:pPr algn="ctr"/>
            <a:r>
              <a:rPr lang="en-US" sz="1600" b="1" dirty="0">
                <a:solidFill>
                  <a:schemeClr val="accent1">
                    <a:lumMod val="50000"/>
                  </a:schemeClr>
                </a:solidFill>
              </a:rPr>
              <a:t>Previous Plans</a:t>
            </a:r>
          </a:p>
        </p:txBody>
      </p:sp>
      <p:sp>
        <p:nvSpPr>
          <p:cNvPr id="7" name="TextBox 6"/>
          <p:cNvSpPr txBox="1"/>
          <p:nvPr/>
        </p:nvSpPr>
        <p:spPr>
          <a:xfrm>
            <a:off x="6819067" y="1626404"/>
            <a:ext cx="1705759" cy="400110"/>
          </a:xfrm>
          <a:prstGeom prst="rect">
            <a:avLst/>
          </a:prstGeom>
          <a:noFill/>
        </p:spPr>
        <p:txBody>
          <a:bodyPr wrap="square" rtlCol="0">
            <a:spAutoFit/>
          </a:bodyPr>
          <a:lstStyle/>
          <a:p>
            <a:pPr algn="ctr"/>
            <a:r>
              <a:rPr lang="en-US" sz="2000" b="1" dirty="0" smtClean="0">
                <a:solidFill>
                  <a:srgbClr val="C00000"/>
                </a:solidFill>
              </a:rPr>
              <a:t>We Are Here</a:t>
            </a:r>
            <a:endParaRPr lang="en-US" sz="2000" b="1" dirty="0">
              <a:solidFill>
                <a:srgbClr val="C00000"/>
              </a:solidFill>
            </a:endParaRPr>
          </a:p>
        </p:txBody>
      </p:sp>
      <p:sp>
        <p:nvSpPr>
          <p:cNvPr id="47" name="Oval 46" descr="timeline markers">
            <a:extLst>
              <a:ext uri="{FF2B5EF4-FFF2-40B4-BE49-F238E27FC236}">
                <a16:creationId xmlns:a16="http://schemas.microsoft.com/office/drawing/2014/main" id="{091ECB05-AF52-EC56-7C38-6AE57F46F055}"/>
              </a:ext>
            </a:extLst>
          </p:cNvPr>
          <p:cNvSpPr/>
          <p:nvPr/>
        </p:nvSpPr>
        <p:spPr>
          <a:xfrm>
            <a:off x="4631751" y="2922451"/>
            <a:ext cx="207739" cy="19777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00000"/>
                </a:solidFill>
              </a:ln>
            </a:endParaRPr>
          </a:p>
        </p:txBody>
      </p:sp>
      <p:sp>
        <p:nvSpPr>
          <p:cNvPr id="48" name="TextBox 47"/>
          <p:cNvSpPr txBox="1"/>
          <p:nvPr/>
        </p:nvSpPr>
        <p:spPr>
          <a:xfrm>
            <a:off x="4176255" y="2185742"/>
            <a:ext cx="1113107" cy="338554"/>
          </a:xfrm>
          <a:prstGeom prst="rect">
            <a:avLst/>
          </a:prstGeom>
          <a:noFill/>
        </p:spPr>
        <p:txBody>
          <a:bodyPr wrap="square" rtlCol="0">
            <a:spAutoFit/>
          </a:bodyPr>
          <a:lstStyle/>
          <a:p>
            <a:pPr algn="ctr"/>
            <a:r>
              <a:rPr lang="en-US" sz="1600" dirty="0" smtClean="0">
                <a:solidFill>
                  <a:schemeClr val="bg1">
                    <a:lumMod val="50000"/>
                  </a:schemeClr>
                </a:solidFill>
              </a:rPr>
              <a:t>Workshop</a:t>
            </a:r>
            <a:endParaRPr lang="en-US" sz="1600" dirty="0">
              <a:solidFill>
                <a:schemeClr val="bg1">
                  <a:lumMod val="50000"/>
                </a:schemeClr>
              </a:solidFill>
            </a:endParaRPr>
          </a:p>
        </p:txBody>
      </p:sp>
      <p:sp>
        <p:nvSpPr>
          <p:cNvPr id="49" name="Rectangle 48"/>
          <p:cNvSpPr/>
          <p:nvPr/>
        </p:nvSpPr>
        <p:spPr>
          <a:xfrm>
            <a:off x="1539278" y="3153963"/>
            <a:ext cx="662361" cy="338554"/>
          </a:xfrm>
          <a:prstGeom prst="rect">
            <a:avLst/>
          </a:prstGeom>
        </p:spPr>
        <p:txBody>
          <a:bodyPr wrap="none">
            <a:spAutoFit/>
          </a:bodyPr>
          <a:lstStyle/>
          <a:p>
            <a:r>
              <a:rPr lang="en-US" sz="1600" b="1" dirty="0" smtClean="0">
                <a:solidFill>
                  <a:schemeClr val="accent1">
                    <a:lumMod val="60000"/>
                    <a:lumOff val="40000"/>
                  </a:schemeClr>
                </a:solidFill>
              </a:rPr>
              <a:t>June</a:t>
            </a:r>
            <a:endParaRPr lang="en-US" b="1" dirty="0">
              <a:solidFill>
                <a:schemeClr val="accent1">
                  <a:lumMod val="60000"/>
                  <a:lumOff val="40000"/>
                </a:schemeClr>
              </a:solidFill>
            </a:endParaRPr>
          </a:p>
        </p:txBody>
      </p:sp>
      <p:sp>
        <p:nvSpPr>
          <p:cNvPr id="50" name="Rectangle 49"/>
          <p:cNvSpPr/>
          <p:nvPr/>
        </p:nvSpPr>
        <p:spPr>
          <a:xfrm>
            <a:off x="2983902" y="3168274"/>
            <a:ext cx="628697" cy="338554"/>
          </a:xfrm>
          <a:prstGeom prst="rect">
            <a:avLst/>
          </a:prstGeom>
        </p:spPr>
        <p:txBody>
          <a:bodyPr wrap="none">
            <a:spAutoFit/>
          </a:bodyPr>
          <a:lstStyle/>
          <a:p>
            <a:pPr algn="ctr"/>
            <a:r>
              <a:rPr lang="en-US" sz="1600" b="1" dirty="0" smtClean="0">
                <a:solidFill>
                  <a:schemeClr val="accent1">
                    <a:lumMod val="60000"/>
                    <a:lumOff val="40000"/>
                  </a:schemeClr>
                </a:solidFill>
              </a:rPr>
              <a:t>Sept</a:t>
            </a:r>
            <a:endParaRPr lang="en-US" b="1" dirty="0">
              <a:solidFill>
                <a:schemeClr val="accent1">
                  <a:lumMod val="60000"/>
                  <a:lumOff val="40000"/>
                </a:schemeClr>
              </a:solidFill>
            </a:endParaRPr>
          </a:p>
        </p:txBody>
      </p:sp>
      <p:sp>
        <p:nvSpPr>
          <p:cNvPr id="51" name="Rectangle 50"/>
          <p:cNvSpPr/>
          <p:nvPr/>
        </p:nvSpPr>
        <p:spPr>
          <a:xfrm>
            <a:off x="4473965" y="3161243"/>
            <a:ext cx="527709" cy="338554"/>
          </a:xfrm>
          <a:prstGeom prst="rect">
            <a:avLst/>
          </a:prstGeom>
        </p:spPr>
        <p:txBody>
          <a:bodyPr wrap="none">
            <a:spAutoFit/>
          </a:bodyPr>
          <a:lstStyle/>
          <a:p>
            <a:r>
              <a:rPr lang="en-US" sz="1600" b="1" dirty="0" smtClean="0">
                <a:solidFill>
                  <a:schemeClr val="accent1">
                    <a:lumMod val="60000"/>
                    <a:lumOff val="40000"/>
                  </a:schemeClr>
                </a:solidFill>
              </a:rPr>
              <a:t>Oct</a:t>
            </a:r>
            <a:endParaRPr lang="en-US" b="1" dirty="0">
              <a:solidFill>
                <a:schemeClr val="accent1">
                  <a:lumMod val="60000"/>
                  <a:lumOff val="40000"/>
                </a:schemeClr>
              </a:solidFill>
            </a:endParaRPr>
          </a:p>
        </p:txBody>
      </p:sp>
      <p:sp>
        <p:nvSpPr>
          <p:cNvPr id="55" name="Oval 54" descr="timeline markers">
            <a:extLst>
              <a:ext uri="{FF2B5EF4-FFF2-40B4-BE49-F238E27FC236}">
                <a16:creationId xmlns:a16="http://schemas.microsoft.com/office/drawing/2014/main" id="{091ECB05-AF52-EC56-7C38-6AE57F46F055}"/>
              </a:ext>
            </a:extLst>
          </p:cNvPr>
          <p:cNvSpPr/>
          <p:nvPr/>
        </p:nvSpPr>
        <p:spPr>
          <a:xfrm>
            <a:off x="9446304" y="2938293"/>
            <a:ext cx="207739" cy="19777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00000"/>
                </a:solidFill>
              </a:ln>
            </a:endParaRPr>
          </a:p>
        </p:txBody>
      </p:sp>
    </p:spTree>
    <p:extLst>
      <p:ext uri="{BB962C8B-B14F-4D97-AF65-F5344CB8AC3E}">
        <p14:creationId xmlns:p14="http://schemas.microsoft.com/office/powerpoint/2010/main" val="1099796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wipe(left)">
                                      <p:cBhvr>
                                        <p:cTn id="19" dur="500"/>
                                        <p:tgtEl>
                                          <p:spTgt spid="48"/>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61"/>
                                        </p:tgtEl>
                                        <p:attrNameLst>
                                          <p:attrName>style.visibility</p:attrName>
                                        </p:attrNameLst>
                                      </p:cBhvr>
                                      <p:to>
                                        <p:strVal val="visible"/>
                                      </p:to>
                                    </p:set>
                                    <p:animEffect transition="in" filter="wipe(left)">
                                      <p:cBhvr>
                                        <p:cTn id="28" dur="500"/>
                                        <p:tgtEl>
                                          <p:spTgt spid="61"/>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wipe(left)">
                                      <p:cBhvr>
                                        <p:cTn id="31" dur="500"/>
                                        <p:tgtEl>
                                          <p:spTgt spid="6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500"/>
                                        <p:tgtEl>
                                          <p:spTgt spid="17"/>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left)">
                                      <p:cBhvr>
                                        <p:cTn id="39" dur="500"/>
                                        <p:tgtEl>
                                          <p:spTgt spid="24"/>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par>
                                <p:cTn id="43" presetID="22" presetClass="entr" presetSubtype="8" fill="hold" nodeType="with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wipe(left)">
                                      <p:cBhvr>
                                        <p:cTn id="45" dur="500"/>
                                        <p:tgtEl>
                                          <p:spTgt spid="57"/>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8"/>
                                        </p:tgtEl>
                                        <p:attrNameLst>
                                          <p:attrName>style.visibility</p:attrName>
                                        </p:attrNameLst>
                                      </p:cBhvr>
                                      <p:to>
                                        <p:strVal val="visible"/>
                                      </p:to>
                                    </p:set>
                                    <p:animEffect transition="in" filter="wipe(left)">
                                      <p:cBhvr>
                                        <p:cTn id="48" dur="500"/>
                                        <p:tgtEl>
                                          <p:spTgt spid="58"/>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left)">
                                      <p:cBhvr>
                                        <p:cTn id="5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P spid="14" grpId="0"/>
      <p:bldP spid="16" grpId="0"/>
      <p:bldP spid="17" grpId="0"/>
      <p:bldP spid="21" grpId="0"/>
      <p:bldP spid="23" grpId="0"/>
      <p:bldP spid="24" grpId="0"/>
      <p:bldP spid="25" grpId="0"/>
      <p:bldP spid="58" grpId="0"/>
      <p:bldP spid="61" grpId="0"/>
      <p:bldP spid="64" grpId="0"/>
      <p:bldP spid="4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dirty="0"/>
              <a:t>What is a Comprehensive Plan?</a:t>
            </a:r>
          </a:p>
        </p:txBody>
      </p:sp>
      <p:sp>
        <p:nvSpPr>
          <p:cNvPr id="3" name="Text Placeholder 2"/>
          <p:cNvSpPr>
            <a:spLocks noGrp="1"/>
          </p:cNvSpPr>
          <p:nvPr>
            <p:ph type="body" sz="quarter" idx="17"/>
          </p:nvPr>
        </p:nvSpPr>
        <p:spPr/>
        <p:txBody>
          <a:bodyPr/>
          <a:lstStyle/>
          <a:p>
            <a:endParaRPr lang="en-US"/>
          </a:p>
        </p:txBody>
      </p:sp>
      <p:pic>
        <p:nvPicPr>
          <p:cNvPr id="23" name="Picture 4" descr="Image result for building nyc model world's fair"/>
          <p:cNvPicPr>
            <a:picLocks noGrp="1" noChangeAspect="1" noChangeArrowheads="1"/>
          </p:cNvPicPr>
          <p:nvPr>
            <p:ph type="pic" idx="4294967295"/>
          </p:nvPr>
        </p:nvPicPr>
        <p:blipFill rotWithShape="1">
          <a:blip r:embed="rId2" cstate="print"/>
          <a:srcRect l="-2" t="-83" r="2508" b="2973"/>
          <a:stretch/>
        </p:blipFill>
        <p:spPr bwMode="auto">
          <a:xfrm>
            <a:off x="6734174" y="436418"/>
            <a:ext cx="3941445" cy="3941445"/>
          </a:xfrm>
          <a:prstGeom prst="diamond">
            <a:avLst/>
          </a:prstGeom>
          <a:noFill/>
        </p:spPr>
      </p:pic>
      <p:pic>
        <p:nvPicPr>
          <p:cNvPr id="24" name="Picture 23"/>
          <p:cNvPicPr>
            <a:picLocks noChangeAspect="1"/>
          </p:cNvPicPr>
          <p:nvPr/>
        </p:nvPicPr>
        <p:blipFill rotWithShape="1">
          <a:blip r:embed="rId3">
            <a:duotone>
              <a:prstClr val="black"/>
              <a:schemeClr val="tx2">
                <a:tint val="45000"/>
                <a:satMod val="400000"/>
              </a:schemeClr>
            </a:duotone>
          </a:blip>
          <a:srcRect l="7453" r="7453"/>
          <a:stretch/>
        </p:blipFill>
        <p:spPr>
          <a:xfrm>
            <a:off x="8801099" y="2550968"/>
            <a:ext cx="3973657" cy="3973657"/>
          </a:xfrm>
          <a:prstGeom prst="diamond">
            <a:avLst/>
          </a:prstGeom>
        </p:spPr>
      </p:pic>
    </p:spTree>
    <p:extLst>
      <p:ext uri="{BB962C8B-B14F-4D97-AF65-F5344CB8AC3E}">
        <p14:creationId xmlns:p14="http://schemas.microsoft.com/office/powerpoint/2010/main" val="3307555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7"/>
          </p:nvPr>
        </p:nvSpPr>
        <p:spPr/>
        <p:txBody>
          <a:bodyPr/>
          <a:lstStyle/>
          <a:p>
            <a:r>
              <a:rPr lang="en-US" altLang="zh-CN"/>
              <a:t>Town of Van Buren | Comprehensive Plan Update</a:t>
            </a:r>
            <a:endParaRPr lang="en-US" altLang="zh-CN" dirty="0"/>
          </a:p>
        </p:txBody>
      </p:sp>
      <p:sp>
        <p:nvSpPr>
          <p:cNvPr id="3" name="Title 2"/>
          <p:cNvSpPr>
            <a:spLocks noGrp="1"/>
          </p:cNvSpPr>
          <p:nvPr>
            <p:ph type="title"/>
          </p:nvPr>
        </p:nvSpPr>
        <p:spPr/>
        <p:txBody>
          <a:bodyPr/>
          <a:lstStyle/>
          <a:p>
            <a:r>
              <a:rPr lang="en-US" dirty="0"/>
              <a:t>What is a Comprehensive Plan?</a:t>
            </a:r>
          </a:p>
        </p:txBody>
      </p:sp>
      <p:sp>
        <p:nvSpPr>
          <p:cNvPr id="4" name="Date Placeholder 3"/>
          <p:cNvSpPr>
            <a:spLocks noGrp="1"/>
          </p:cNvSpPr>
          <p:nvPr>
            <p:ph type="dt" sz="half" idx="36"/>
          </p:nvPr>
        </p:nvSpPr>
        <p:spPr/>
        <p:txBody>
          <a:bodyPr/>
          <a:lstStyle/>
          <a:p>
            <a:r>
              <a:rPr lang="en-US" altLang="zh-CN" smtClean="0"/>
              <a:t>April 8, 2026</a:t>
            </a:r>
            <a:endParaRPr lang="en-US" altLang="zh-CN" dirty="0"/>
          </a:p>
        </p:txBody>
      </p:sp>
      <p:sp>
        <p:nvSpPr>
          <p:cNvPr id="5" name="Text Placeholder 4"/>
          <p:cNvSpPr>
            <a:spLocks noGrp="1"/>
          </p:cNvSpPr>
          <p:nvPr>
            <p:ph type="body" sz="quarter" idx="4294967295"/>
          </p:nvPr>
        </p:nvSpPr>
        <p:spPr>
          <a:xfrm>
            <a:off x="1027523" y="1761496"/>
            <a:ext cx="5011328" cy="4070350"/>
          </a:xfrm>
        </p:spPr>
        <p:txBody>
          <a:bodyPr/>
          <a:lstStyle/>
          <a:p>
            <a:r>
              <a:rPr lang="en-US" dirty="0"/>
              <a:t>It is a </a:t>
            </a:r>
            <a:r>
              <a:rPr lang="en-US" b="1" dirty="0"/>
              <a:t>Planning Document</a:t>
            </a:r>
          </a:p>
          <a:p>
            <a:r>
              <a:rPr lang="en-US" dirty="0"/>
              <a:t>Supported by NYS Law</a:t>
            </a:r>
          </a:p>
          <a:p>
            <a:r>
              <a:rPr lang="en-US" dirty="0"/>
              <a:t>Promotes the health, safety, and welfare of the public</a:t>
            </a:r>
          </a:p>
          <a:p>
            <a:r>
              <a:rPr lang="en-US" dirty="0"/>
              <a:t>Provides background information and policies to assist with decision-making</a:t>
            </a:r>
          </a:p>
          <a:p>
            <a:r>
              <a:rPr lang="en-US" dirty="0"/>
              <a:t>Establishes framework for future programs, development and investment</a:t>
            </a:r>
          </a:p>
          <a:p>
            <a:endParaRPr lang="en-US" dirty="0"/>
          </a:p>
        </p:txBody>
      </p:sp>
      <p:sp>
        <p:nvSpPr>
          <p:cNvPr id="6" name="Slide Number Placeholder 5"/>
          <p:cNvSpPr>
            <a:spLocks noGrp="1"/>
          </p:cNvSpPr>
          <p:nvPr>
            <p:ph type="sldNum" sz="half" idx="38"/>
          </p:nvPr>
        </p:nvSpPr>
        <p:spPr/>
        <p:txBody>
          <a:bodyPr/>
          <a:lstStyle/>
          <a:p>
            <a:fld id="{64D095EA-18D5-4754-B677-EAAE710458D2}" type="slidenum">
              <a:rPr lang="en-US" altLang="zh-CN" smtClean="0"/>
              <a:pPr/>
              <a:t>8</a:t>
            </a:fld>
            <a:endParaRPr lang="en-US" altLang="zh-CN" dirty="0"/>
          </a:p>
        </p:txBody>
      </p:sp>
      <p:pic>
        <p:nvPicPr>
          <p:cNvPr id="7" name="Picture 6"/>
          <p:cNvPicPr>
            <a:picLocks noChangeAspect="1"/>
          </p:cNvPicPr>
          <p:nvPr/>
        </p:nvPicPr>
        <p:blipFill>
          <a:blip r:embed="rId2"/>
          <a:stretch>
            <a:fillRect/>
          </a:stretch>
        </p:blipFill>
        <p:spPr>
          <a:xfrm>
            <a:off x="7458062" y="1413519"/>
            <a:ext cx="3657861" cy="4766303"/>
          </a:xfrm>
          <a:prstGeom prst="rect">
            <a:avLst/>
          </a:prstGeom>
          <a:ln>
            <a:solidFill>
              <a:schemeClr val="bg1">
                <a:lumMod val="50000"/>
              </a:schemeClr>
            </a:solidFill>
          </a:ln>
        </p:spPr>
      </p:pic>
    </p:spTree>
    <p:extLst>
      <p:ext uri="{BB962C8B-B14F-4D97-AF65-F5344CB8AC3E}">
        <p14:creationId xmlns:p14="http://schemas.microsoft.com/office/powerpoint/2010/main" val="686002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a:t>Benefits of a Comprehensive Plan</a:t>
            </a:r>
            <a:endParaRPr lang="en-US" dirty="0"/>
          </a:p>
        </p:txBody>
      </p:sp>
      <p:sp>
        <p:nvSpPr>
          <p:cNvPr id="8" name="Date Placeholder 7"/>
          <p:cNvSpPr>
            <a:spLocks noGrp="1"/>
          </p:cNvSpPr>
          <p:nvPr>
            <p:ph type="dt" sz="half" idx="36"/>
          </p:nvPr>
        </p:nvSpPr>
        <p:spPr/>
        <p:txBody>
          <a:bodyPr/>
          <a:lstStyle/>
          <a:p>
            <a:r>
              <a:rPr lang="en-US" altLang="zh-CN" smtClean="0"/>
              <a:t>April 8, 2026</a:t>
            </a:r>
            <a:endParaRPr lang="en-US" altLang="zh-CN" dirty="0"/>
          </a:p>
        </p:txBody>
      </p:sp>
      <p:sp>
        <p:nvSpPr>
          <p:cNvPr id="10" name="Slide Number Placeholder 9"/>
          <p:cNvSpPr>
            <a:spLocks noGrp="1"/>
          </p:cNvSpPr>
          <p:nvPr>
            <p:ph type="sldNum" sz="half" idx="38"/>
          </p:nvPr>
        </p:nvSpPr>
        <p:spPr/>
        <p:txBody>
          <a:bodyPr/>
          <a:lstStyle/>
          <a:p>
            <a:fld id="{64D095EA-18D5-4754-B677-EAAE710458D2}" type="slidenum">
              <a:rPr lang="en-US" altLang="zh-CN" smtClean="0"/>
              <a:pPr/>
              <a:t>9</a:t>
            </a:fld>
            <a:endParaRPr lang="en-US" altLang="zh-CN" dirty="0"/>
          </a:p>
        </p:txBody>
      </p:sp>
      <p:graphicFrame>
        <p:nvGraphicFramePr>
          <p:cNvPr id="13" name="Content Placeholder 5"/>
          <p:cNvGraphicFramePr>
            <a:graphicFrameLocks noGrp="1"/>
          </p:cNvGraphicFramePr>
          <p:nvPr>
            <p:ph sz="quarter" idx="40"/>
            <p:extLst>
              <p:ext uri="{D42A27DB-BD31-4B8C-83A1-F6EECF244321}">
                <p14:modId xmlns:p14="http://schemas.microsoft.com/office/powerpoint/2010/main" val="1353186844"/>
              </p:ext>
            </p:extLst>
          </p:nvPr>
        </p:nvGraphicFramePr>
        <p:xfrm>
          <a:off x="508798" y="1454005"/>
          <a:ext cx="11174404" cy="4863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1"/>
          <p:cNvSpPr>
            <a:spLocks noGrp="1"/>
          </p:cNvSpPr>
          <p:nvPr>
            <p:ph type="ftr" sz="quarter" idx="37"/>
          </p:nvPr>
        </p:nvSpPr>
        <p:spPr/>
        <p:txBody>
          <a:bodyPr/>
          <a:lstStyle/>
          <a:p>
            <a:r>
              <a:rPr lang="en-US" altLang="zh-CN" smtClean="0"/>
              <a:t>Town of Van Buren | Comprehensive Plan Update</a:t>
            </a:r>
            <a:endParaRPr lang="en-US" altLang="zh-CN" dirty="0"/>
          </a:p>
        </p:txBody>
      </p:sp>
    </p:spTree>
    <p:extLst>
      <p:ext uri="{BB962C8B-B14F-4D97-AF65-F5344CB8AC3E}">
        <p14:creationId xmlns:p14="http://schemas.microsoft.com/office/powerpoint/2010/main" val="3848198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lstStyle/>
          <a:p>
            <a:r>
              <a:rPr lang="en-US" dirty="0"/>
              <a:t>Parts of a Comprehensive Plan</a:t>
            </a:r>
          </a:p>
        </p:txBody>
      </p:sp>
      <p:sp>
        <p:nvSpPr>
          <p:cNvPr id="4" name="Date Placeholder 3"/>
          <p:cNvSpPr>
            <a:spLocks noGrp="1"/>
          </p:cNvSpPr>
          <p:nvPr>
            <p:ph type="dt" sz="half" idx="36"/>
          </p:nvPr>
        </p:nvSpPr>
        <p:spPr/>
        <p:txBody>
          <a:bodyPr/>
          <a:lstStyle/>
          <a:p>
            <a:r>
              <a:rPr lang="en-US" altLang="zh-CN" smtClean="0"/>
              <a:t>April 8, 2026</a:t>
            </a:r>
            <a:endParaRPr lang="en-US" altLang="zh-CN" dirty="0"/>
          </a:p>
        </p:txBody>
      </p:sp>
      <p:sp>
        <p:nvSpPr>
          <p:cNvPr id="6" name="Slide Number Placeholder 5"/>
          <p:cNvSpPr>
            <a:spLocks noGrp="1"/>
          </p:cNvSpPr>
          <p:nvPr>
            <p:ph type="sldNum" sz="half" idx="38"/>
          </p:nvPr>
        </p:nvSpPr>
        <p:spPr/>
        <p:txBody>
          <a:bodyPr/>
          <a:lstStyle/>
          <a:p>
            <a:fld id="{64D095EA-18D5-4754-B677-EAAE710458D2}" type="slidenum">
              <a:rPr lang="en-US" altLang="zh-CN" smtClean="0"/>
              <a:pPr/>
              <a:t>10</a:t>
            </a:fld>
            <a:endParaRPr lang="en-US" altLang="zh-CN" dirty="0"/>
          </a:p>
        </p:txBody>
      </p:sp>
      <p:graphicFrame>
        <p:nvGraphicFramePr>
          <p:cNvPr id="3" name="Content Placeholder 2"/>
          <p:cNvGraphicFramePr>
            <a:graphicFrameLocks noGrp="1"/>
          </p:cNvGraphicFramePr>
          <p:nvPr>
            <p:ph sz="quarter" idx="40"/>
            <p:extLst>
              <p:ext uri="{D42A27DB-BD31-4B8C-83A1-F6EECF244321}">
                <p14:modId xmlns:p14="http://schemas.microsoft.com/office/powerpoint/2010/main" val="3581904916"/>
              </p:ext>
            </p:extLst>
          </p:nvPr>
        </p:nvGraphicFramePr>
        <p:xfrm>
          <a:off x="1027113" y="1500188"/>
          <a:ext cx="10763250" cy="4684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Footer Placeholder 1"/>
          <p:cNvSpPr>
            <a:spLocks noGrp="1"/>
          </p:cNvSpPr>
          <p:nvPr>
            <p:ph type="ftr" sz="quarter" idx="37"/>
          </p:nvPr>
        </p:nvSpPr>
        <p:spPr/>
        <p:txBody>
          <a:bodyPr/>
          <a:lstStyle/>
          <a:p>
            <a:r>
              <a:rPr lang="en-US" altLang="zh-CN" smtClean="0"/>
              <a:t>Town of Van Buren | Comprehensive Plan Update</a:t>
            </a:r>
            <a:endParaRPr lang="en-US" altLang="zh-CN" dirty="0"/>
          </a:p>
        </p:txBody>
      </p:sp>
    </p:spTree>
    <p:extLst>
      <p:ext uri="{BB962C8B-B14F-4D97-AF65-F5344CB8AC3E}">
        <p14:creationId xmlns:p14="http://schemas.microsoft.com/office/powerpoint/2010/main" val="1327689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Previous Planning Efforts</a:t>
            </a:r>
          </a:p>
        </p:txBody>
      </p:sp>
      <p:sp>
        <p:nvSpPr>
          <p:cNvPr id="3" name="Text Placeholder 2"/>
          <p:cNvSpPr>
            <a:spLocks noGrp="1"/>
          </p:cNvSpPr>
          <p:nvPr>
            <p:ph type="body" sz="quarter" idx="17"/>
          </p:nvPr>
        </p:nvSpPr>
        <p:spPr/>
        <p:txBody>
          <a:bodyPr/>
          <a:lstStyle/>
          <a:p>
            <a:endParaRPr lang="en-US"/>
          </a:p>
        </p:txBody>
      </p:sp>
      <p:pic>
        <p:nvPicPr>
          <p:cNvPr id="6" name="Picture 5"/>
          <p:cNvPicPr>
            <a:picLocks noChangeAspect="1"/>
          </p:cNvPicPr>
          <p:nvPr/>
        </p:nvPicPr>
        <p:blipFill rotWithShape="1">
          <a:blip r:embed="rId2"/>
          <a:srcRect t="11628" b="11628"/>
          <a:stretch/>
        </p:blipFill>
        <p:spPr>
          <a:xfrm>
            <a:off x="6883862" y="669509"/>
            <a:ext cx="3902491" cy="3902491"/>
          </a:xfrm>
          <a:prstGeom prst="diamond">
            <a:avLst/>
          </a:prstGeom>
          <a:ln>
            <a:solidFill>
              <a:schemeClr val="bg2">
                <a:lumMod val="90000"/>
              </a:schemeClr>
            </a:solidFill>
          </a:ln>
        </p:spPr>
      </p:pic>
      <p:pic>
        <p:nvPicPr>
          <p:cNvPr id="8" name="Picture 7"/>
          <p:cNvPicPr>
            <a:picLocks noChangeAspect="1"/>
          </p:cNvPicPr>
          <p:nvPr/>
        </p:nvPicPr>
        <p:blipFill rotWithShape="1">
          <a:blip r:embed="rId3"/>
          <a:srcRect l="-493" t="-4336" r="493" b="27686"/>
          <a:stretch/>
        </p:blipFill>
        <p:spPr>
          <a:xfrm>
            <a:off x="8947988" y="2754065"/>
            <a:ext cx="3918267" cy="3918267"/>
          </a:xfrm>
          <a:prstGeom prst="diamond">
            <a:avLst/>
          </a:prstGeom>
          <a:ln>
            <a:solidFill>
              <a:schemeClr val="bg2">
                <a:lumMod val="90000"/>
              </a:schemeClr>
            </a:solidFill>
          </a:ln>
        </p:spPr>
      </p:pic>
    </p:spTree>
    <p:extLst>
      <p:ext uri="{BB962C8B-B14F-4D97-AF65-F5344CB8AC3E}">
        <p14:creationId xmlns:p14="http://schemas.microsoft.com/office/powerpoint/2010/main" val="3704011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7"/>
          </p:nvPr>
        </p:nvSpPr>
        <p:spPr/>
        <p:txBody>
          <a:bodyPr/>
          <a:lstStyle/>
          <a:p>
            <a:r>
              <a:rPr lang="en-US" altLang="zh-CN"/>
              <a:t>Town of Van Buren | Comprehensive Plan Update</a:t>
            </a:r>
            <a:endParaRPr lang="en-US" altLang="zh-CN" dirty="0"/>
          </a:p>
        </p:txBody>
      </p:sp>
      <p:sp>
        <p:nvSpPr>
          <p:cNvPr id="3" name="Title 2"/>
          <p:cNvSpPr>
            <a:spLocks noGrp="1"/>
          </p:cNvSpPr>
          <p:nvPr>
            <p:ph type="title"/>
          </p:nvPr>
        </p:nvSpPr>
        <p:spPr/>
        <p:txBody>
          <a:bodyPr/>
          <a:lstStyle/>
          <a:p>
            <a:r>
              <a:rPr lang="en-US" dirty="0"/>
              <a:t>Plan Onondaga</a:t>
            </a:r>
          </a:p>
        </p:txBody>
      </p:sp>
      <p:sp>
        <p:nvSpPr>
          <p:cNvPr id="4" name="Date Placeholder 3"/>
          <p:cNvSpPr>
            <a:spLocks noGrp="1"/>
          </p:cNvSpPr>
          <p:nvPr>
            <p:ph type="dt" sz="half" idx="36"/>
          </p:nvPr>
        </p:nvSpPr>
        <p:spPr/>
        <p:txBody>
          <a:bodyPr/>
          <a:lstStyle/>
          <a:p>
            <a:r>
              <a:rPr lang="en-US" altLang="zh-CN" smtClean="0"/>
              <a:t>April 8, 2026</a:t>
            </a:r>
            <a:endParaRPr lang="en-US" altLang="zh-CN" dirty="0"/>
          </a:p>
        </p:txBody>
      </p:sp>
      <p:sp>
        <p:nvSpPr>
          <p:cNvPr id="5" name="Slide Number Placeholder 4"/>
          <p:cNvSpPr>
            <a:spLocks noGrp="1"/>
          </p:cNvSpPr>
          <p:nvPr>
            <p:ph type="sldNum" sz="half" idx="38"/>
          </p:nvPr>
        </p:nvSpPr>
        <p:spPr/>
        <p:txBody>
          <a:bodyPr/>
          <a:lstStyle/>
          <a:p>
            <a:fld id="{64D095EA-18D5-4754-B677-EAAE710458D2}" type="slidenum">
              <a:rPr lang="en-US" altLang="zh-CN" smtClean="0"/>
              <a:pPr/>
              <a:t>12</a:t>
            </a:fld>
            <a:endParaRPr lang="en-US" altLang="zh-CN" dirty="0"/>
          </a:p>
        </p:txBody>
      </p:sp>
      <p:sp>
        <p:nvSpPr>
          <p:cNvPr id="6" name="Content Placeholder 5"/>
          <p:cNvSpPr>
            <a:spLocks noGrp="1"/>
          </p:cNvSpPr>
          <p:nvPr>
            <p:ph sz="quarter" idx="40"/>
          </p:nvPr>
        </p:nvSpPr>
        <p:spPr/>
        <p:txBody>
          <a:bodyPr/>
          <a:lstStyle/>
          <a:p>
            <a:r>
              <a:rPr lang="en-US" dirty="0"/>
              <a:t>County Comprehensive Plan adopted 2023</a:t>
            </a:r>
          </a:p>
          <a:p>
            <a:r>
              <a:rPr lang="en-US" dirty="0"/>
              <a:t>Focuses on 5 key themes:</a:t>
            </a:r>
          </a:p>
          <a:p>
            <a:pPr marL="800100" lvl="1" indent="-342900">
              <a:buFont typeface="+mj-lt"/>
              <a:buAutoNum type="arabicPeriod"/>
            </a:pPr>
            <a:r>
              <a:rPr lang="en-US" dirty="0"/>
              <a:t>Strong Centers</a:t>
            </a:r>
          </a:p>
          <a:p>
            <a:pPr marL="800100" lvl="1" indent="-342900">
              <a:buFont typeface="+mj-lt"/>
              <a:buAutoNum type="arabicPeriod"/>
            </a:pPr>
            <a:r>
              <a:rPr lang="en-US" dirty="0"/>
              <a:t>Housing &amp; Neighborhoods</a:t>
            </a:r>
          </a:p>
          <a:p>
            <a:pPr marL="800100" lvl="1" indent="-342900">
              <a:buFont typeface="+mj-lt"/>
              <a:buAutoNum type="arabicPeriod"/>
            </a:pPr>
            <a:r>
              <a:rPr lang="en-US" dirty="0"/>
              <a:t>Community Mobility</a:t>
            </a:r>
          </a:p>
          <a:p>
            <a:pPr marL="800100" lvl="1" indent="-342900">
              <a:buFont typeface="+mj-lt"/>
              <a:buAutoNum type="arabicPeriod"/>
            </a:pPr>
            <a:r>
              <a:rPr lang="en-US" dirty="0"/>
              <a:t>Greenways &amp; </a:t>
            </a:r>
            <a:r>
              <a:rPr lang="en-US" dirty="0" err="1"/>
              <a:t>Blueways</a:t>
            </a:r>
            <a:endParaRPr lang="en-US" dirty="0"/>
          </a:p>
          <a:p>
            <a:pPr marL="800100" lvl="1" indent="-342900">
              <a:buFont typeface="+mj-lt"/>
              <a:buAutoNum type="arabicPeriod"/>
            </a:pPr>
            <a:r>
              <a:rPr lang="en-US" dirty="0"/>
              <a:t>Agriculture</a:t>
            </a:r>
          </a:p>
        </p:txBody>
      </p:sp>
      <p:pic>
        <p:nvPicPr>
          <p:cNvPr id="7" name="Picture 6"/>
          <p:cNvPicPr>
            <a:picLocks noChangeAspect="1"/>
          </p:cNvPicPr>
          <p:nvPr/>
        </p:nvPicPr>
        <p:blipFill>
          <a:blip r:embed="rId2"/>
          <a:stretch>
            <a:fillRect/>
          </a:stretch>
        </p:blipFill>
        <p:spPr>
          <a:xfrm>
            <a:off x="7391400" y="1270790"/>
            <a:ext cx="3690524" cy="4777585"/>
          </a:xfrm>
          <a:prstGeom prst="rect">
            <a:avLst/>
          </a:prstGeom>
          <a:ln>
            <a:solidFill>
              <a:schemeClr val="bg2">
                <a:lumMod val="90000"/>
              </a:schemeClr>
            </a:solidFill>
          </a:ln>
        </p:spPr>
      </p:pic>
    </p:spTree>
    <p:extLst>
      <p:ext uri="{BB962C8B-B14F-4D97-AF65-F5344CB8AC3E}">
        <p14:creationId xmlns:p14="http://schemas.microsoft.com/office/powerpoint/2010/main" val="3703356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5"/>
          </p:nvPr>
        </p:nvSpPr>
        <p:spPr/>
        <p:txBody>
          <a:bodyPr/>
          <a:lstStyle/>
          <a:p>
            <a:r>
              <a:rPr lang="en-US" altLang="zh-CN" smtClean="0"/>
              <a:t>Town of Van Buren | Comprehensive Plan Update</a:t>
            </a:r>
            <a:endParaRPr lang="en-US" altLang="zh-CN" dirty="0"/>
          </a:p>
        </p:txBody>
      </p:sp>
      <p:sp>
        <p:nvSpPr>
          <p:cNvPr id="4" name="Slide Number Placeholder 3"/>
          <p:cNvSpPr>
            <a:spLocks noGrp="1"/>
          </p:cNvSpPr>
          <p:nvPr>
            <p:ph type="sldNum" sz="half" idx="16"/>
          </p:nvPr>
        </p:nvSpPr>
        <p:spPr/>
        <p:txBody>
          <a:bodyPr/>
          <a:lstStyle/>
          <a:p>
            <a:fld id="{64D095EA-18D5-4754-B677-EAAE710458D2}" type="slidenum">
              <a:rPr lang="en-US" altLang="zh-CN" smtClean="0"/>
              <a:pPr/>
              <a:t>13</a:t>
            </a:fld>
            <a:endParaRPr lang="en-US" altLang="zh-CN" dirty="0"/>
          </a:p>
        </p:txBody>
      </p:sp>
      <p:pic>
        <p:nvPicPr>
          <p:cNvPr id="21" name="Content Placeholder 20"/>
          <p:cNvPicPr>
            <a:picLocks noGrp="1" noChangeAspect="1"/>
          </p:cNvPicPr>
          <p:nvPr>
            <p:ph sz="quarter" idx="17"/>
          </p:nvPr>
        </p:nvPicPr>
        <p:blipFill>
          <a:blip r:embed="rId3"/>
          <a:stretch>
            <a:fillRect/>
          </a:stretch>
        </p:blipFill>
        <p:spPr>
          <a:xfrm>
            <a:off x="894096" y="806107"/>
            <a:ext cx="6592220" cy="4915586"/>
          </a:xfrm>
        </p:spPr>
      </p:pic>
      <p:sp>
        <p:nvSpPr>
          <p:cNvPr id="6" name="Text Placeholder 5"/>
          <p:cNvSpPr>
            <a:spLocks noGrp="1"/>
          </p:cNvSpPr>
          <p:nvPr>
            <p:ph type="body" sz="quarter" idx="18"/>
          </p:nvPr>
        </p:nvSpPr>
        <p:spPr/>
        <p:txBody>
          <a:bodyPr/>
          <a:lstStyle/>
          <a:p>
            <a:pPr marL="0" indent="0">
              <a:buNone/>
            </a:pPr>
            <a:r>
              <a:rPr lang="en-US" b="1" dirty="0" smtClean="0"/>
              <a:t>Strong Centers</a:t>
            </a:r>
          </a:p>
          <a:p>
            <a:r>
              <a:rPr lang="en-US" dirty="0" smtClean="0"/>
              <a:t>Downer Street </a:t>
            </a:r>
          </a:p>
          <a:p>
            <a:r>
              <a:rPr lang="en-US" dirty="0" smtClean="0"/>
              <a:t>State Route 690 intersection with Route 90</a:t>
            </a:r>
          </a:p>
          <a:p>
            <a:endParaRPr lang="en-US" dirty="0" smtClean="0"/>
          </a:p>
          <a:p>
            <a:pPr lvl="1"/>
            <a:endParaRPr lang="en-US" dirty="0"/>
          </a:p>
        </p:txBody>
      </p:sp>
      <p:sp>
        <p:nvSpPr>
          <p:cNvPr id="2" name="Date Placeholder 1"/>
          <p:cNvSpPr>
            <a:spLocks noGrp="1"/>
          </p:cNvSpPr>
          <p:nvPr>
            <p:ph type="dt" sz="half" idx="36"/>
          </p:nvPr>
        </p:nvSpPr>
        <p:spPr/>
        <p:txBody>
          <a:bodyPr/>
          <a:lstStyle/>
          <a:p>
            <a:r>
              <a:rPr lang="en-US" altLang="zh-CN" smtClean="0"/>
              <a:t>April 8, 2026</a:t>
            </a:r>
            <a:endParaRPr lang="en-US" altLang="zh-CN" dirty="0"/>
          </a:p>
        </p:txBody>
      </p:sp>
      <p:sp>
        <p:nvSpPr>
          <p:cNvPr id="10" name="TextBox 9"/>
          <p:cNvSpPr txBox="1"/>
          <p:nvPr/>
        </p:nvSpPr>
        <p:spPr>
          <a:xfrm>
            <a:off x="894096" y="282575"/>
            <a:ext cx="5147760" cy="400110"/>
          </a:xfrm>
          <a:prstGeom prst="rect">
            <a:avLst/>
          </a:prstGeom>
          <a:noFill/>
        </p:spPr>
        <p:txBody>
          <a:bodyPr wrap="square" rtlCol="0">
            <a:spAutoFit/>
          </a:bodyPr>
          <a:lstStyle/>
          <a:p>
            <a:r>
              <a:rPr lang="en-US" sz="2000" dirty="0">
                <a:solidFill>
                  <a:schemeClr val="accent2"/>
                </a:solidFill>
                <a:latin typeface="Proxima Nova Black" panose="02000506030000020004" pitchFamily="50" charset="0"/>
              </a:rPr>
              <a:t>Plan Onondaga – Future Land Use Map</a:t>
            </a:r>
          </a:p>
        </p:txBody>
      </p:sp>
      <p:sp>
        <p:nvSpPr>
          <p:cNvPr id="22" name="Oval 21"/>
          <p:cNvSpPr/>
          <p:nvPr/>
        </p:nvSpPr>
        <p:spPr>
          <a:xfrm>
            <a:off x="3438691" y="1775094"/>
            <a:ext cx="866775" cy="904875"/>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5686782" y="3438392"/>
            <a:ext cx="1561482" cy="119079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8342313" y="2960724"/>
            <a:ext cx="3009178" cy="3438757"/>
            <a:chOff x="8342313" y="2960724"/>
            <a:chExt cx="3009178" cy="3438757"/>
          </a:xfrm>
        </p:grpSpPr>
        <p:sp>
          <p:nvSpPr>
            <p:cNvPr id="15" name="Rectangle 14"/>
            <p:cNvSpPr/>
            <p:nvPr/>
          </p:nvSpPr>
          <p:spPr>
            <a:xfrm>
              <a:off x="8342313" y="2960724"/>
              <a:ext cx="3009178" cy="34387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4"/>
            <a:stretch>
              <a:fillRect/>
            </a:stretch>
          </p:blipFill>
          <p:spPr>
            <a:xfrm>
              <a:off x="8485545" y="3392110"/>
              <a:ext cx="1771897" cy="695422"/>
            </a:xfrm>
            <a:prstGeom prst="rect">
              <a:avLst/>
            </a:prstGeom>
          </p:spPr>
        </p:pic>
        <p:pic>
          <p:nvPicPr>
            <p:cNvPr id="12" name="Picture 11"/>
            <p:cNvPicPr>
              <a:picLocks noChangeAspect="1"/>
            </p:cNvPicPr>
            <p:nvPr/>
          </p:nvPicPr>
          <p:blipFill>
            <a:blip r:embed="rId5"/>
            <a:stretch>
              <a:fillRect/>
            </a:stretch>
          </p:blipFill>
          <p:spPr>
            <a:xfrm>
              <a:off x="8370321" y="4506384"/>
              <a:ext cx="1476581" cy="495369"/>
            </a:xfrm>
            <a:prstGeom prst="rect">
              <a:avLst/>
            </a:prstGeom>
          </p:spPr>
        </p:pic>
        <p:pic>
          <p:nvPicPr>
            <p:cNvPr id="13" name="Picture 12"/>
            <p:cNvPicPr>
              <a:picLocks noChangeAspect="1"/>
            </p:cNvPicPr>
            <p:nvPr/>
          </p:nvPicPr>
          <p:blipFill rotWithShape="1">
            <a:blip r:embed="rId6"/>
            <a:srcRect l="4409"/>
            <a:stretch/>
          </p:blipFill>
          <p:spPr>
            <a:xfrm>
              <a:off x="8410353" y="5001788"/>
              <a:ext cx="1475225" cy="895475"/>
            </a:xfrm>
            <a:prstGeom prst="rect">
              <a:avLst/>
            </a:prstGeom>
          </p:spPr>
        </p:pic>
        <p:pic>
          <p:nvPicPr>
            <p:cNvPr id="14" name="Picture 13"/>
            <p:cNvPicPr>
              <a:picLocks noChangeAspect="1"/>
            </p:cNvPicPr>
            <p:nvPr/>
          </p:nvPicPr>
          <p:blipFill>
            <a:blip r:embed="rId7"/>
            <a:stretch>
              <a:fillRect/>
            </a:stretch>
          </p:blipFill>
          <p:spPr>
            <a:xfrm>
              <a:off x="8410353" y="5813619"/>
              <a:ext cx="1533739" cy="476316"/>
            </a:xfrm>
            <a:prstGeom prst="rect">
              <a:avLst/>
            </a:prstGeom>
          </p:spPr>
        </p:pic>
        <p:sp>
          <p:nvSpPr>
            <p:cNvPr id="19" name="Rectangle 18"/>
            <p:cNvSpPr/>
            <p:nvPr/>
          </p:nvSpPr>
          <p:spPr>
            <a:xfrm>
              <a:off x="8398150" y="2960724"/>
              <a:ext cx="973343" cy="369332"/>
            </a:xfrm>
            <a:prstGeom prst="rect">
              <a:avLst/>
            </a:prstGeom>
          </p:spPr>
          <p:txBody>
            <a:bodyPr wrap="none">
              <a:spAutoFit/>
            </a:bodyPr>
            <a:lstStyle/>
            <a:p>
              <a:r>
                <a:rPr lang="en-US" dirty="0">
                  <a:solidFill>
                    <a:schemeClr val="accent2"/>
                  </a:solidFill>
                  <a:latin typeface="Proxima Nova Black" panose="02000506030000020004" pitchFamily="50" charset="0"/>
                </a:rPr>
                <a:t>Legend</a:t>
              </a:r>
              <a:endParaRPr lang="en-US" dirty="0"/>
            </a:p>
          </p:txBody>
        </p:sp>
        <p:pic>
          <p:nvPicPr>
            <p:cNvPr id="25" name="Picture 24"/>
            <p:cNvPicPr>
              <a:picLocks noChangeAspect="1"/>
            </p:cNvPicPr>
            <p:nvPr/>
          </p:nvPicPr>
          <p:blipFill>
            <a:blip r:embed="rId8"/>
            <a:stretch>
              <a:fillRect/>
            </a:stretch>
          </p:blipFill>
          <p:spPr>
            <a:xfrm>
              <a:off x="8391031" y="4164940"/>
              <a:ext cx="1905266" cy="323895"/>
            </a:xfrm>
            <a:prstGeom prst="rect">
              <a:avLst/>
            </a:prstGeom>
          </p:spPr>
        </p:pic>
      </p:grpSp>
    </p:spTree>
    <p:extLst>
      <p:ext uri="{BB962C8B-B14F-4D97-AF65-F5344CB8AC3E}">
        <p14:creationId xmlns:p14="http://schemas.microsoft.com/office/powerpoint/2010/main" val="197079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5"/>
          </p:nvPr>
        </p:nvSpPr>
        <p:spPr/>
        <p:txBody>
          <a:bodyPr/>
          <a:lstStyle/>
          <a:p>
            <a:r>
              <a:rPr lang="en-US" altLang="zh-CN" smtClean="0"/>
              <a:t>Town of Van Buren | Comprehensive Plan Update</a:t>
            </a:r>
            <a:endParaRPr lang="en-US" altLang="zh-CN" dirty="0"/>
          </a:p>
        </p:txBody>
      </p:sp>
      <p:sp>
        <p:nvSpPr>
          <p:cNvPr id="4" name="Slide Number Placeholder 3"/>
          <p:cNvSpPr>
            <a:spLocks noGrp="1"/>
          </p:cNvSpPr>
          <p:nvPr>
            <p:ph type="sldNum" sz="half" idx="16"/>
          </p:nvPr>
        </p:nvSpPr>
        <p:spPr/>
        <p:txBody>
          <a:bodyPr/>
          <a:lstStyle/>
          <a:p>
            <a:fld id="{64D095EA-18D5-4754-B677-EAAE710458D2}" type="slidenum">
              <a:rPr lang="en-US" altLang="zh-CN" smtClean="0"/>
              <a:pPr/>
              <a:t>14</a:t>
            </a:fld>
            <a:endParaRPr lang="en-US" altLang="zh-CN" dirty="0"/>
          </a:p>
        </p:txBody>
      </p:sp>
      <p:pic>
        <p:nvPicPr>
          <p:cNvPr id="21" name="Content Placeholder 20"/>
          <p:cNvPicPr>
            <a:picLocks noGrp="1" noChangeAspect="1"/>
          </p:cNvPicPr>
          <p:nvPr>
            <p:ph sz="quarter" idx="17"/>
          </p:nvPr>
        </p:nvPicPr>
        <p:blipFill>
          <a:blip r:embed="rId2"/>
          <a:stretch>
            <a:fillRect/>
          </a:stretch>
        </p:blipFill>
        <p:spPr>
          <a:xfrm>
            <a:off x="894096" y="806107"/>
            <a:ext cx="6592220" cy="4915586"/>
          </a:xfrm>
        </p:spPr>
      </p:pic>
      <p:sp>
        <p:nvSpPr>
          <p:cNvPr id="6" name="Text Placeholder 5"/>
          <p:cNvSpPr>
            <a:spLocks noGrp="1"/>
          </p:cNvSpPr>
          <p:nvPr>
            <p:ph type="body" sz="quarter" idx="18"/>
          </p:nvPr>
        </p:nvSpPr>
        <p:spPr/>
        <p:txBody>
          <a:bodyPr/>
          <a:lstStyle/>
          <a:p>
            <a:pPr marL="0" indent="0">
              <a:buNone/>
            </a:pPr>
            <a:r>
              <a:rPr lang="en-US" b="1" dirty="0" smtClean="0"/>
              <a:t>Greenways and </a:t>
            </a:r>
            <a:r>
              <a:rPr lang="en-US" b="1" dirty="0" err="1" smtClean="0"/>
              <a:t>Blueways</a:t>
            </a:r>
            <a:endParaRPr lang="en-US" b="1" dirty="0" smtClean="0"/>
          </a:p>
          <a:p>
            <a:r>
              <a:rPr lang="en-US" dirty="0" smtClean="0"/>
              <a:t>Seneca River</a:t>
            </a:r>
          </a:p>
          <a:p>
            <a:r>
              <a:rPr lang="en-US" dirty="0" smtClean="0"/>
              <a:t>Old Erie Canal / Empire State Multi-Use Trail</a:t>
            </a:r>
          </a:p>
          <a:p>
            <a:pPr lvl="1"/>
            <a:endParaRPr lang="en-US" dirty="0"/>
          </a:p>
        </p:txBody>
      </p:sp>
      <p:sp>
        <p:nvSpPr>
          <p:cNvPr id="2" name="Date Placeholder 1"/>
          <p:cNvSpPr>
            <a:spLocks noGrp="1"/>
          </p:cNvSpPr>
          <p:nvPr>
            <p:ph type="dt" sz="half" idx="36"/>
          </p:nvPr>
        </p:nvSpPr>
        <p:spPr/>
        <p:txBody>
          <a:bodyPr/>
          <a:lstStyle/>
          <a:p>
            <a:r>
              <a:rPr lang="en-US" altLang="zh-CN" smtClean="0"/>
              <a:t>April 8, 2026</a:t>
            </a:r>
            <a:endParaRPr lang="en-US" altLang="zh-CN" dirty="0"/>
          </a:p>
        </p:txBody>
      </p:sp>
      <p:sp>
        <p:nvSpPr>
          <p:cNvPr id="10" name="TextBox 9"/>
          <p:cNvSpPr txBox="1"/>
          <p:nvPr/>
        </p:nvSpPr>
        <p:spPr>
          <a:xfrm>
            <a:off x="894096" y="202999"/>
            <a:ext cx="5147760" cy="400110"/>
          </a:xfrm>
          <a:prstGeom prst="rect">
            <a:avLst/>
          </a:prstGeom>
          <a:noFill/>
        </p:spPr>
        <p:txBody>
          <a:bodyPr wrap="square" rtlCol="0">
            <a:spAutoFit/>
          </a:bodyPr>
          <a:lstStyle/>
          <a:p>
            <a:r>
              <a:rPr lang="en-US" sz="2000" dirty="0">
                <a:solidFill>
                  <a:schemeClr val="accent2"/>
                </a:solidFill>
                <a:latin typeface="Proxima Nova Black" panose="02000506030000020004" pitchFamily="50" charset="0"/>
              </a:rPr>
              <a:t>Plan Onondaga – Future Land Use Map</a:t>
            </a:r>
          </a:p>
        </p:txBody>
      </p:sp>
      <p:sp>
        <p:nvSpPr>
          <p:cNvPr id="8" name="Oval 7"/>
          <p:cNvSpPr/>
          <p:nvPr/>
        </p:nvSpPr>
        <p:spPr>
          <a:xfrm>
            <a:off x="2219123" y="4825940"/>
            <a:ext cx="1857375" cy="68916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p:cNvGrpSpPr/>
          <p:nvPr/>
        </p:nvGrpSpPr>
        <p:grpSpPr>
          <a:xfrm>
            <a:off x="8342313" y="2960724"/>
            <a:ext cx="3009178" cy="3438757"/>
            <a:chOff x="8342313" y="2960724"/>
            <a:chExt cx="3009178" cy="3438757"/>
          </a:xfrm>
        </p:grpSpPr>
        <p:sp>
          <p:nvSpPr>
            <p:cNvPr id="22" name="Rectangle 21"/>
            <p:cNvSpPr/>
            <p:nvPr/>
          </p:nvSpPr>
          <p:spPr>
            <a:xfrm>
              <a:off x="8342313" y="2960724"/>
              <a:ext cx="3009178" cy="34387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p:cNvPicPr>
              <a:picLocks noChangeAspect="1"/>
            </p:cNvPicPr>
            <p:nvPr/>
          </p:nvPicPr>
          <p:blipFill>
            <a:blip r:embed="rId3"/>
            <a:stretch>
              <a:fillRect/>
            </a:stretch>
          </p:blipFill>
          <p:spPr>
            <a:xfrm>
              <a:off x="8485545" y="3392110"/>
              <a:ext cx="1771897" cy="695422"/>
            </a:xfrm>
            <a:prstGeom prst="rect">
              <a:avLst/>
            </a:prstGeom>
          </p:spPr>
        </p:pic>
        <p:pic>
          <p:nvPicPr>
            <p:cNvPr id="24" name="Picture 23"/>
            <p:cNvPicPr>
              <a:picLocks noChangeAspect="1"/>
            </p:cNvPicPr>
            <p:nvPr/>
          </p:nvPicPr>
          <p:blipFill>
            <a:blip r:embed="rId4"/>
            <a:stretch>
              <a:fillRect/>
            </a:stretch>
          </p:blipFill>
          <p:spPr>
            <a:xfrm>
              <a:off x="8370321" y="4506384"/>
              <a:ext cx="1476581" cy="495369"/>
            </a:xfrm>
            <a:prstGeom prst="rect">
              <a:avLst/>
            </a:prstGeom>
          </p:spPr>
        </p:pic>
        <p:pic>
          <p:nvPicPr>
            <p:cNvPr id="25" name="Picture 24"/>
            <p:cNvPicPr>
              <a:picLocks noChangeAspect="1"/>
            </p:cNvPicPr>
            <p:nvPr/>
          </p:nvPicPr>
          <p:blipFill rotWithShape="1">
            <a:blip r:embed="rId5"/>
            <a:srcRect l="4409"/>
            <a:stretch/>
          </p:blipFill>
          <p:spPr>
            <a:xfrm>
              <a:off x="8410353" y="5001788"/>
              <a:ext cx="1475225" cy="895475"/>
            </a:xfrm>
            <a:prstGeom prst="rect">
              <a:avLst/>
            </a:prstGeom>
          </p:spPr>
        </p:pic>
        <p:pic>
          <p:nvPicPr>
            <p:cNvPr id="26" name="Picture 25"/>
            <p:cNvPicPr>
              <a:picLocks noChangeAspect="1"/>
            </p:cNvPicPr>
            <p:nvPr/>
          </p:nvPicPr>
          <p:blipFill>
            <a:blip r:embed="rId6"/>
            <a:stretch>
              <a:fillRect/>
            </a:stretch>
          </p:blipFill>
          <p:spPr>
            <a:xfrm>
              <a:off x="8410353" y="5813619"/>
              <a:ext cx="1533739" cy="476316"/>
            </a:xfrm>
            <a:prstGeom prst="rect">
              <a:avLst/>
            </a:prstGeom>
          </p:spPr>
        </p:pic>
        <p:sp>
          <p:nvSpPr>
            <p:cNvPr id="27" name="Rectangle 26"/>
            <p:cNvSpPr/>
            <p:nvPr/>
          </p:nvSpPr>
          <p:spPr>
            <a:xfrm>
              <a:off x="8398150" y="2960724"/>
              <a:ext cx="973343" cy="369332"/>
            </a:xfrm>
            <a:prstGeom prst="rect">
              <a:avLst/>
            </a:prstGeom>
          </p:spPr>
          <p:txBody>
            <a:bodyPr wrap="none">
              <a:spAutoFit/>
            </a:bodyPr>
            <a:lstStyle/>
            <a:p>
              <a:r>
                <a:rPr lang="en-US" dirty="0">
                  <a:solidFill>
                    <a:schemeClr val="accent2"/>
                  </a:solidFill>
                  <a:latin typeface="Proxima Nova Black" panose="02000506030000020004" pitchFamily="50" charset="0"/>
                </a:rPr>
                <a:t>Legend</a:t>
              </a:r>
              <a:endParaRPr lang="en-US" dirty="0"/>
            </a:p>
          </p:txBody>
        </p:sp>
        <p:pic>
          <p:nvPicPr>
            <p:cNvPr id="28" name="Picture 27"/>
            <p:cNvPicPr>
              <a:picLocks noChangeAspect="1"/>
            </p:cNvPicPr>
            <p:nvPr/>
          </p:nvPicPr>
          <p:blipFill>
            <a:blip r:embed="rId7"/>
            <a:stretch>
              <a:fillRect/>
            </a:stretch>
          </p:blipFill>
          <p:spPr>
            <a:xfrm>
              <a:off x="8391031" y="4164940"/>
              <a:ext cx="1905266" cy="323895"/>
            </a:xfrm>
            <a:prstGeom prst="rect">
              <a:avLst/>
            </a:prstGeom>
          </p:spPr>
        </p:pic>
      </p:grpSp>
      <p:sp>
        <p:nvSpPr>
          <p:cNvPr id="16" name="Freeform 15"/>
          <p:cNvSpPr/>
          <p:nvPr/>
        </p:nvSpPr>
        <p:spPr>
          <a:xfrm>
            <a:off x="981171" y="1409216"/>
            <a:ext cx="6410325" cy="3381375"/>
          </a:xfrm>
          <a:custGeom>
            <a:avLst/>
            <a:gdLst>
              <a:gd name="connsiteX0" fmla="*/ 704850 w 6410325"/>
              <a:gd name="connsiteY0" fmla="*/ 3381375 h 3381375"/>
              <a:gd name="connsiteX1" fmla="*/ 0 w 6410325"/>
              <a:gd name="connsiteY1" fmla="*/ 2438400 h 3381375"/>
              <a:gd name="connsiteX2" fmla="*/ 9525 w 6410325"/>
              <a:gd name="connsiteY2" fmla="*/ 1209675 h 3381375"/>
              <a:gd name="connsiteX3" fmla="*/ 752475 w 6410325"/>
              <a:gd name="connsiteY3" fmla="*/ 190500 h 3381375"/>
              <a:gd name="connsiteX4" fmla="*/ 1114425 w 6410325"/>
              <a:gd name="connsiteY4" fmla="*/ 0 h 3381375"/>
              <a:gd name="connsiteX5" fmla="*/ 1981200 w 6410325"/>
              <a:gd name="connsiteY5" fmla="*/ 190500 h 3381375"/>
              <a:gd name="connsiteX6" fmla="*/ 2809875 w 6410325"/>
              <a:gd name="connsiteY6" fmla="*/ 114300 h 3381375"/>
              <a:gd name="connsiteX7" fmla="*/ 3419475 w 6410325"/>
              <a:gd name="connsiteY7" fmla="*/ 133350 h 3381375"/>
              <a:gd name="connsiteX8" fmla="*/ 4352925 w 6410325"/>
              <a:gd name="connsiteY8" fmla="*/ 771525 h 3381375"/>
              <a:gd name="connsiteX9" fmla="*/ 5295900 w 6410325"/>
              <a:gd name="connsiteY9" fmla="*/ 1457325 h 3381375"/>
              <a:gd name="connsiteX10" fmla="*/ 6067425 w 6410325"/>
              <a:gd name="connsiteY10" fmla="*/ 1581150 h 3381375"/>
              <a:gd name="connsiteX11" fmla="*/ 6410325 w 6410325"/>
              <a:gd name="connsiteY11" fmla="*/ 1743075 h 3381375"/>
              <a:gd name="connsiteX12" fmla="*/ 6400800 w 6410325"/>
              <a:gd name="connsiteY12" fmla="*/ 2247900 h 3381375"/>
              <a:gd name="connsiteX13" fmla="*/ 6048375 w 6410325"/>
              <a:gd name="connsiteY13" fmla="*/ 2247900 h 3381375"/>
              <a:gd name="connsiteX14" fmla="*/ 5219700 w 6410325"/>
              <a:gd name="connsiteY14" fmla="*/ 2038350 h 3381375"/>
              <a:gd name="connsiteX15" fmla="*/ 4171950 w 6410325"/>
              <a:gd name="connsiteY15" fmla="*/ 1209675 h 3381375"/>
              <a:gd name="connsiteX16" fmla="*/ 3600450 w 6410325"/>
              <a:gd name="connsiteY16" fmla="*/ 723900 h 3381375"/>
              <a:gd name="connsiteX17" fmla="*/ 3000375 w 6410325"/>
              <a:gd name="connsiteY17" fmla="*/ 447675 h 3381375"/>
              <a:gd name="connsiteX18" fmla="*/ 2657475 w 6410325"/>
              <a:gd name="connsiteY18" fmla="*/ 466725 h 3381375"/>
              <a:gd name="connsiteX19" fmla="*/ 2390775 w 6410325"/>
              <a:gd name="connsiteY19" fmla="*/ 628650 h 3381375"/>
              <a:gd name="connsiteX20" fmla="*/ 2266950 w 6410325"/>
              <a:gd name="connsiteY20" fmla="*/ 742950 h 3381375"/>
              <a:gd name="connsiteX21" fmla="*/ 1981200 w 6410325"/>
              <a:gd name="connsiteY21" fmla="*/ 723900 h 3381375"/>
              <a:gd name="connsiteX22" fmla="*/ 1638300 w 6410325"/>
              <a:gd name="connsiteY22" fmla="*/ 561975 h 3381375"/>
              <a:gd name="connsiteX23" fmla="*/ 1266825 w 6410325"/>
              <a:gd name="connsiteY23" fmla="*/ 457200 h 3381375"/>
              <a:gd name="connsiteX24" fmla="*/ 1000125 w 6410325"/>
              <a:gd name="connsiteY24" fmla="*/ 523875 h 3381375"/>
              <a:gd name="connsiteX25" fmla="*/ 619125 w 6410325"/>
              <a:gd name="connsiteY25" fmla="*/ 904875 h 3381375"/>
              <a:gd name="connsiteX26" fmla="*/ 352425 w 6410325"/>
              <a:gd name="connsiteY26" fmla="*/ 1638300 h 3381375"/>
              <a:gd name="connsiteX27" fmla="*/ 419100 w 6410325"/>
              <a:gd name="connsiteY27" fmla="*/ 2047875 h 3381375"/>
              <a:gd name="connsiteX28" fmla="*/ 676275 w 6410325"/>
              <a:gd name="connsiteY28" fmla="*/ 2514600 h 3381375"/>
              <a:gd name="connsiteX29" fmla="*/ 876300 w 6410325"/>
              <a:gd name="connsiteY29" fmla="*/ 2790825 h 3381375"/>
              <a:gd name="connsiteX30" fmla="*/ 923925 w 6410325"/>
              <a:gd name="connsiteY30" fmla="*/ 3248025 h 3381375"/>
              <a:gd name="connsiteX31" fmla="*/ 704850 w 6410325"/>
              <a:gd name="connsiteY31" fmla="*/ 3381375 h 3381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410325" h="3381375">
                <a:moveTo>
                  <a:pt x="704850" y="3381375"/>
                </a:moveTo>
                <a:lnTo>
                  <a:pt x="0" y="2438400"/>
                </a:lnTo>
                <a:lnTo>
                  <a:pt x="9525" y="1209675"/>
                </a:lnTo>
                <a:lnTo>
                  <a:pt x="752475" y="190500"/>
                </a:lnTo>
                <a:lnTo>
                  <a:pt x="1114425" y="0"/>
                </a:lnTo>
                <a:lnTo>
                  <a:pt x="1981200" y="190500"/>
                </a:lnTo>
                <a:lnTo>
                  <a:pt x="2809875" y="114300"/>
                </a:lnTo>
                <a:lnTo>
                  <a:pt x="3419475" y="133350"/>
                </a:lnTo>
                <a:lnTo>
                  <a:pt x="4352925" y="771525"/>
                </a:lnTo>
                <a:lnTo>
                  <a:pt x="5295900" y="1457325"/>
                </a:lnTo>
                <a:lnTo>
                  <a:pt x="6067425" y="1581150"/>
                </a:lnTo>
                <a:lnTo>
                  <a:pt x="6410325" y="1743075"/>
                </a:lnTo>
                <a:lnTo>
                  <a:pt x="6400800" y="2247900"/>
                </a:lnTo>
                <a:lnTo>
                  <a:pt x="6048375" y="2247900"/>
                </a:lnTo>
                <a:lnTo>
                  <a:pt x="5219700" y="2038350"/>
                </a:lnTo>
                <a:lnTo>
                  <a:pt x="4171950" y="1209675"/>
                </a:lnTo>
                <a:lnTo>
                  <a:pt x="3600450" y="723900"/>
                </a:lnTo>
                <a:lnTo>
                  <a:pt x="3000375" y="447675"/>
                </a:lnTo>
                <a:lnTo>
                  <a:pt x="2657475" y="466725"/>
                </a:lnTo>
                <a:lnTo>
                  <a:pt x="2390775" y="628650"/>
                </a:lnTo>
                <a:lnTo>
                  <a:pt x="2266950" y="742950"/>
                </a:lnTo>
                <a:lnTo>
                  <a:pt x="1981200" y="723900"/>
                </a:lnTo>
                <a:lnTo>
                  <a:pt x="1638300" y="561975"/>
                </a:lnTo>
                <a:lnTo>
                  <a:pt x="1266825" y="457200"/>
                </a:lnTo>
                <a:lnTo>
                  <a:pt x="1000125" y="523875"/>
                </a:lnTo>
                <a:lnTo>
                  <a:pt x="619125" y="904875"/>
                </a:lnTo>
                <a:lnTo>
                  <a:pt x="352425" y="1638300"/>
                </a:lnTo>
                <a:lnTo>
                  <a:pt x="419100" y="2047875"/>
                </a:lnTo>
                <a:lnTo>
                  <a:pt x="676275" y="2514600"/>
                </a:lnTo>
                <a:lnTo>
                  <a:pt x="876300" y="2790825"/>
                </a:lnTo>
                <a:lnTo>
                  <a:pt x="923925" y="3248025"/>
                </a:lnTo>
                <a:lnTo>
                  <a:pt x="704850" y="3381375"/>
                </a:ln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2643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7"/>
          </p:nvPr>
        </p:nvSpPr>
        <p:spPr/>
        <p:txBody>
          <a:bodyPr/>
          <a:lstStyle/>
          <a:p>
            <a:r>
              <a:rPr lang="en-US" altLang="zh-CN" smtClean="0"/>
              <a:t>Town of Van Buren | Comprehensive Plan Update</a:t>
            </a:r>
            <a:endParaRPr lang="en-US" altLang="zh-CN" dirty="0"/>
          </a:p>
        </p:txBody>
      </p:sp>
      <p:sp>
        <p:nvSpPr>
          <p:cNvPr id="3" name="Title 2"/>
          <p:cNvSpPr>
            <a:spLocks noGrp="1"/>
          </p:cNvSpPr>
          <p:nvPr>
            <p:ph type="title"/>
          </p:nvPr>
        </p:nvSpPr>
        <p:spPr/>
        <p:txBody>
          <a:bodyPr/>
          <a:lstStyle/>
          <a:p>
            <a:r>
              <a:rPr lang="en-US" smtClean="0"/>
              <a:t>2002 Van Buren Comp Plan</a:t>
            </a:r>
            <a:endParaRPr lang="en-US" dirty="0"/>
          </a:p>
        </p:txBody>
      </p:sp>
      <p:sp>
        <p:nvSpPr>
          <p:cNvPr id="4" name="Date Placeholder 3"/>
          <p:cNvSpPr>
            <a:spLocks noGrp="1"/>
          </p:cNvSpPr>
          <p:nvPr>
            <p:ph type="dt" sz="half" idx="36"/>
          </p:nvPr>
        </p:nvSpPr>
        <p:spPr/>
        <p:txBody>
          <a:bodyPr/>
          <a:lstStyle/>
          <a:p>
            <a:r>
              <a:rPr lang="en-US" altLang="zh-CN" smtClean="0"/>
              <a:t>April 8, 2026</a:t>
            </a:r>
            <a:endParaRPr lang="en-US" altLang="zh-CN" dirty="0"/>
          </a:p>
        </p:txBody>
      </p:sp>
      <p:sp>
        <p:nvSpPr>
          <p:cNvPr id="5" name="Slide Number Placeholder 4"/>
          <p:cNvSpPr>
            <a:spLocks noGrp="1"/>
          </p:cNvSpPr>
          <p:nvPr>
            <p:ph type="sldNum" sz="half" idx="38"/>
          </p:nvPr>
        </p:nvSpPr>
        <p:spPr/>
        <p:txBody>
          <a:bodyPr/>
          <a:lstStyle/>
          <a:p>
            <a:fld id="{64D095EA-18D5-4754-B677-EAAE710458D2}" type="slidenum">
              <a:rPr lang="en-US" altLang="zh-CN" smtClean="0"/>
              <a:pPr/>
              <a:t>15</a:t>
            </a:fld>
            <a:endParaRPr lang="en-US" altLang="zh-CN" dirty="0"/>
          </a:p>
        </p:txBody>
      </p:sp>
      <p:sp>
        <p:nvSpPr>
          <p:cNvPr id="6" name="Content Placeholder 5"/>
          <p:cNvSpPr>
            <a:spLocks noGrp="1"/>
          </p:cNvSpPr>
          <p:nvPr>
            <p:ph sz="quarter" idx="40"/>
          </p:nvPr>
        </p:nvSpPr>
        <p:spPr/>
        <p:txBody>
          <a:bodyPr/>
          <a:lstStyle/>
          <a:p>
            <a:r>
              <a:rPr lang="en-US" dirty="0" smtClean="0"/>
              <a:t>Major Town Goal &amp; General Land Use Goals</a:t>
            </a:r>
          </a:p>
          <a:p>
            <a:r>
              <a:rPr lang="en-US" dirty="0" smtClean="0"/>
              <a:t>Goal Categories:</a:t>
            </a:r>
          </a:p>
          <a:p>
            <a:pPr lvl="1"/>
            <a:r>
              <a:rPr lang="en-US" dirty="0" smtClean="0"/>
              <a:t>Agricultural and Open Space</a:t>
            </a:r>
          </a:p>
          <a:p>
            <a:pPr lvl="1"/>
            <a:r>
              <a:rPr lang="en-US" dirty="0" smtClean="0"/>
              <a:t>Residential Areas</a:t>
            </a:r>
          </a:p>
          <a:p>
            <a:pPr lvl="1"/>
            <a:r>
              <a:rPr lang="en-US" dirty="0" smtClean="0"/>
              <a:t>Commercial Areas</a:t>
            </a:r>
          </a:p>
          <a:p>
            <a:pPr lvl="1"/>
            <a:r>
              <a:rPr lang="en-US" dirty="0" smtClean="0"/>
              <a:t>Industrial / Employment Center Uses</a:t>
            </a:r>
          </a:p>
          <a:p>
            <a:pPr lvl="1"/>
            <a:r>
              <a:rPr lang="en-US" dirty="0" smtClean="0"/>
              <a:t>Transportation</a:t>
            </a:r>
          </a:p>
          <a:p>
            <a:pPr lvl="2"/>
            <a:endParaRPr lang="en-US" dirty="0"/>
          </a:p>
        </p:txBody>
      </p:sp>
      <p:pic>
        <p:nvPicPr>
          <p:cNvPr id="7" name="Picture 6"/>
          <p:cNvPicPr>
            <a:picLocks noChangeAspect="1"/>
          </p:cNvPicPr>
          <p:nvPr/>
        </p:nvPicPr>
        <p:blipFill>
          <a:blip r:embed="rId2"/>
          <a:stretch>
            <a:fillRect/>
          </a:stretch>
        </p:blipFill>
        <p:spPr>
          <a:xfrm>
            <a:off x="7458062" y="1413519"/>
            <a:ext cx="3657861" cy="4766303"/>
          </a:xfrm>
          <a:prstGeom prst="rect">
            <a:avLst/>
          </a:prstGeom>
          <a:ln>
            <a:solidFill>
              <a:schemeClr val="bg1">
                <a:lumMod val="50000"/>
              </a:schemeClr>
            </a:solidFill>
          </a:ln>
        </p:spPr>
      </p:pic>
    </p:spTree>
    <p:extLst>
      <p:ext uri="{BB962C8B-B14F-4D97-AF65-F5344CB8AC3E}">
        <p14:creationId xmlns:p14="http://schemas.microsoft.com/office/powerpoint/2010/main" val="3704550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Demographic Trends</a:t>
            </a:r>
          </a:p>
        </p:txBody>
      </p:sp>
      <p:sp>
        <p:nvSpPr>
          <p:cNvPr id="3" name="Text Placeholder 2"/>
          <p:cNvSpPr>
            <a:spLocks noGrp="1"/>
          </p:cNvSpPr>
          <p:nvPr>
            <p:ph type="body" sz="quarter" idx="17"/>
          </p:nvPr>
        </p:nvSpPr>
        <p:spPr/>
        <p:txBody>
          <a:bodyPr/>
          <a:lstStyle/>
          <a:p>
            <a:endParaRPr lang="en-US" dirty="0"/>
          </a:p>
        </p:txBody>
      </p:sp>
      <p:pic>
        <p:nvPicPr>
          <p:cNvPr id="12" name="Picture Placeholder 11"/>
          <p:cNvPicPr>
            <a:picLocks noGrp="1" noChangeAspect="1"/>
          </p:cNvPicPr>
          <p:nvPr>
            <p:ph type="pic" sz="quarter" idx="18"/>
          </p:nvPr>
        </p:nvPicPr>
        <p:blipFill rotWithShape="1">
          <a:blip r:embed="rId2" cstate="hqprint">
            <a:extLst>
              <a:ext uri="{28A0092B-C50C-407E-A947-70E740481C1C}">
                <a14:useLocalDpi xmlns:a14="http://schemas.microsoft.com/office/drawing/2010/main" val="0"/>
              </a:ext>
            </a:extLst>
          </a:blip>
          <a:srcRect/>
          <a:stretch/>
        </p:blipFill>
        <p:spPr>
          <a:xfrm>
            <a:off x="9058824" y="2833425"/>
            <a:ext cx="3902491" cy="3902491"/>
          </a:xfrm>
          <a:prstGeom prst="diamond">
            <a:avLst/>
          </a:prstGeom>
          <a:ln>
            <a:solidFill>
              <a:schemeClr val="bg2">
                <a:lumMod val="90000"/>
              </a:schemeClr>
            </a:solidFill>
          </a:ln>
        </p:spPr>
      </p:pic>
      <p:sp>
        <p:nvSpPr>
          <p:cNvPr id="23" name="Picture Placeholder 22"/>
          <p:cNvSpPr>
            <a:spLocks noGrp="1"/>
          </p:cNvSpPr>
          <p:nvPr>
            <p:ph type="pic" sz="quarter" idx="19"/>
          </p:nvPr>
        </p:nvSpPr>
        <p:spPr/>
        <p:txBody>
          <a:bodyPr/>
          <a:lstStyle/>
          <a:p>
            <a:endParaRPr lang="en-US"/>
          </a:p>
        </p:txBody>
      </p:sp>
      <p:pic>
        <p:nvPicPr>
          <p:cNvPr id="30" name="Picture 29"/>
          <p:cNvPicPr>
            <a:picLocks noChangeAspect="1"/>
          </p:cNvPicPr>
          <p:nvPr/>
        </p:nvPicPr>
        <p:blipFill rotWithShape="1">
          <a:blip r:embed="rId3"/>
          <a:srcRect l="19980" r="19980"/>
          <a:stretch/>
        </p:blipFill>
        <p:spPr>
          <a:xfrm>
            <a:off x="6825015" y="643289"/>
            <a:ext cx="3881085" cy="3881085"/>
          </a:xfrm>
          <a:prstGeom prst="diamond">
            <a:avLst/>
          </a:prstGeom>
          <a:ln>
            <a:solidFill>
              <a:schemeClr val="bg2">
                <a:lumMod val="90000"/>
              </a:schemeClr>
            </a:solidFill>
          </a:ln>
        </p:spPr>
      </p:pic>
    </p:spTree>
    <p:extLst>
      <p:ext uri="{BB962C8B-B14F-4D97-AF65-F5344CB8AC3E}">
        <p14:creationId xmlns:p14="http://schemas.microsoft.com/office/powerpoint/2010/main" val="1659640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Population</a:t>
            </a:r>
          </a:p>
        </p:txBody>
      </p:sp>
      <p:graphicFrame>
        <p:nvGraphicFramePr>
          <p:cNvPr id="6" name="Chart 5">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1538220445"/>
              </p:ext>
            </p:extLst>
          </p:nvPr>
        </p:nvGraphicFramePr>
        <p:xfrm>
          <a:off x="432209" y="1999961"/>
          <a:ext cx="5179098" cy="310745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00000000-0008-0000-0000-000003000000}"/>
              </a:ext>
            </a:extLst>
          </p:cNvPr>
          <p:cNvGraphicFramePr>
            <a:graphicFrameLocks/>
          </p:cNvGraphicFramePr>
          <p:nvPr>
            <p:extLst>
              <p:ext uri="{D42A27DB-BD31-4B8C-83A1-F6EECF244321}">
                <p14:modId xmlns:p14="http://schemas.microsoft.com/office/powerpoint/2010/main" val="2045203158"/>
              </p:ext>
            </p:extLst>
          </p:nvPr>
        </p:nvGraphicFramePr>
        <p:xfrm>
          <a:off x="6078201" y="142478"/>
          <a:ext cx="5179098" cy="310745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00000000-0008-0000-0000-000004000000}"/>
              </a:ext>
            </a:extLst>
          </p:cNvPr>
          <p:cNvGraphicFramePr>
            <a:graphicFrameLocks/>
          </p:cNvGraphicFramePr>
          <p:nvPr>
            <p:extLst>
              <p:ext uri="{D42A27DB-BD31-4B8C-83A1-F6EECF244321}">
                <p14:modId xmlns:p14="http://schemas.microsoft.com/office/powerpoint/2010/main" val="1236671193"/>
              </p:ext>
            </p:extLst>
          </p:nvPr>
        </p:nvGraphicFramePr>
        <p:xfrm>
          <a:off x="6078201" y="3553691"/>
          <a:ext cx="5179098" cy="3107459"/>
        </p:xfrm>
        <a:graphic>
          <a:graphicData uri="http://schemas.openxmlformats.org/drawingml/2006/chart">
            <c:chart xmlns:c="http://schemas.openxmlformats.org/drawingml/2006/chart" xmlns:r="http://schemas.openxmlformats.org/officeDocument/2006/relationships" r:id="rId4"/>
          </a:graphicData>
        </a:graphic>
      </p:graphicFrame>
      <p:sp>
        <p:nvSpPr>
          <p:cNvPr id="9" name="Right Arrow 8"/>
          <p:cNvSpPr/>
          <p:nvPr/>
        </p:nvSpPr>
        <p:spPr>
          <a:xfrm rot="20146585">
            <a:off x="3062759" y="3298866"/>
            <a:ext cx="2154906" cy="203508"/>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p:cNvSpPr/>
          <p:nvPr/>
        </p:nvSpPr>
        <p:spPr>
          <a:xfrm rot="19644381">
            <a:off x="8758121" y="1594452"/>
            <a:ext cx="2154906" cy="203508"/>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rot="19644381">
            <a:off x="8758121" y="5187636"/>
            <a:ext cx="2154906" cy="203508"/>
          </a:xfrm>
          <a:prstGeom prst="right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21551" y="3535382"/>
            <a:ext cx="1012587" cy="400110"/>
          </a:xfrm>
          <a:prstGeom prst="rect">
            <a:avLst/>
          </a:prstGeom>
          <a:noFill/>
        </p:spPr>
        <p:txBody>
          <a:bodyPr wrap="square" rtlCol="0">
            <a:spAutoFit/>
          </a:bodyPr>
          <a:lstStyle/>
          <a:p>
            <a:r>
              <a:rPr lang="en-US" sz="2000" dirty="0">
                <a:solidFill>
                  <a:schemeClr val="tx2"/>
                </a:solidFill>
                <a:latin typeface="Proxima Nova Black" panose="02000506030000020004" pitchFamily="50" charset="0"/>
              </a:rPr>
              <a:t>+6%</a:t>
            </a:r>
          </a:p>
        </p:txBody>
      </p:sp>
      <p:sp>
        <p:nvSpPr>
          <p:cNvPr id="13" name="TextBox 12"/>
          <p:cNvSpPr txBox="1"/>
          <p:nvPr/>
        </p:nvSpPr>
        <p:spPr>
          <a:xfrm>
            <a:off x="9778344" y="1696206"/>
            <a:ext cx="1167296" cy="400110"/>
          </a:xfrm>
          <a:prstGeom prst="rect">
            <a:avLst/>
          </a:prstGeom>
          <a:noFill/>
        </p:spPr>
        <p:txBody>
          <a:bodyPr wrap="square" rtlCol="0">
            <a:spAutoFit/>
          </a:bodyPr>
          <a:lstStyle/>
          <a:p>
            <a:r>
              <a:rPr lang="en-US" sz="2000" dirty="0">
                <a:solidFill>
                  <a:schemeClr val="tx2"/>
                </a:solidFill>
                <a:latin typeface="Proxima Nova Black" panose="02000506030000020004" pitchFamily="50" charset="0"/>
              </a:rPr>
              <a:t>+4%</a:t>
            </a:r>
          </a:p>
        </p:txBody>
      </p:sp>
      <p:sp>
        <p:nvSpPr>
          <p:cNvPr id="14" name="TextBox 13"/>
          <p:cNvSpPr txBox="1"/>
          <p:nvPr/>
        </p:nvSpPr>
        <p:spPr>
          <a:xfrm>
            <a:off x="9676220" y="5289390"/>
            <a:ext cx="1121934" cy="400110"/>
          </a:xfrm>
          <a:prstGeom prst="rect">
            <a:avLst/>
          </a:prstGeom>
          <a:noFill/>
        </p:spPr>
        <p:txBody>
          <a:bodyPr wrap="square" rtlCol="0">
            <a:spAutoFit/>
          </a:bodyPr>
          <a:lstStyle/>
          <a:p>
            <a:r>
              <a:rPr lang="en-US" sz="2000" dirty="0">
                <a:solidFill>
                  <a:schemeClr val="tx2"/>
                </a:solidFill>
                <a:latin typeface="Proxima Nova Black" panose="02000506030000020004" pitchFamily="50" charset="0"/>
              </a:rPr>
              <a:t>+13%</a:t>
            </a:r>
          </a:p>
        </p:txBody>
      </p:sp>
      <p:sp>
        <p:nvSpPr>
          <p:cNvPr id="2" name="Date Placeholder 1"/>
          <p:cNvSpPr>
            <a:spLocks noGrp="1"/>
          </p:cNvSpPr>
          <p:nvPr>
            <p:ph type="dt" sz="half" idx="10"/>
          </p:nvPr>
        </p:nvSpPr>
        <p:spPr/>
        <p:txBody>
          <a:bodyPr/>
          <a:lstStyle/>
          <a:p>
            <a:r>
              <a:rPr lang="en-US" altLang="zh-CN" smtClean="0"/>
              <a:t>April 8, 2026</a:t>
            </a:r>
            <a:endParaRPr lang="en-US" altLang="zh-CN"/>
          </a:p>
        </p:txBody>
      </p:sp>
      <p:sp>
        <p:nvSpPr>
          <p:cNvPr id="4" name="Slide Number Placeholder 3"/>
          <p:cNvSpPr>
            <a:spLocks noGrp="1"/>
          </p:cNvSpPr>
          <p:nvPr>
            <p:ph type="sldNum" sz="half" idx="12"/>
          </p:nvPr>
        </p:nvSpPr>
        <p:spPr/>
        <p:txBody>
          <a:bodyPr/>
          <a:lstStyle/>
          <a:p>
            <a:fld id="{64D095EA-18D5-4754-B677-EAAE710458D2}" type="slidenum">
              <a:rPr lang="en-US" altLang="zh-CN" smtClean="0"/>
              <a:pPr/>
              <a:t>17</a:t>
            </a:fld>
            <a:endParaRPr lang="en-US" altLang="zh-CN"/>
          </a:p>
        </p:txBody>
      </p:sp>
    </p:spTree>
    <p:extLst>
      <p:ext uri="{BB962C8B-B14F-4D97-AF65-F5344CB8AC3E}">
        <p14:creationId xmlns:p14="http://schemas.microsoft.com/office/powerpoint/2010/main" val="2786145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500"/>
                                        <p:tgtEl>
                                          <p:spTgt spid="1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Graphic spid="8" grpId="0">
        <p:bldAsOne/>
      </p:bldGraphic>
      <p:bldP spid="9" grpId="0" animBg="1"/>
      <p:bldP spid="10" grpId="0" animBg="1"/>
      <p:bldP spid="11" grpId="0" animBg="1"/>
      <p:bldP spid="12"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ltLang="zh-CN" smtClean="0"/>
              <a:t>April 8, 2026</a:t>
            </a:r>
            <a:endParaRPr lang="en-US" altLang="zh-CN"/>
          </a:p>
        </p:txBody>
      </p:sp>
      <p:sp>
        <p:nvSpPr>
          <p:cNvPr id="4" name="Slide Number Placeholder 3"/>
          <p:cNvSpPr>
            <a:spLocks noGrp="1"/>
          </p:cNvSpPr>
          <p:nvPr>
            <p:ph type="sldNum" sz="half" idx="12"/>
          </p:nvPr>
        </p:nvSpPr>
        <p:spPr/>
        <p:txBody>
          <a:bodyPr/>
          <a:lstStyle/>
          <a:p>
            <a:fld id="{64D095EA-18D5-4754-B677-EAAE710458D2}" type="slidenum">
              <a:rPr lang="en-US" altLang="zh-CN" smtClean="0"/>
              <a:pPr/>
              <a:t>18</a:t>
            </a:fld>
            <a:endParaRPr lang="en-US" altLang="zh-CN"/>
          </a:p>
        </p:txBody>
      </p:sp>
      <p:sp>
        <p:nvSpPr>
          <p:cNvPr id="5" name="Title 4"/>
          <p:cNvSpPr>
            <a:spLocks noGrp="1"/>
          </p:cNvSpPr>
          <p:nvPr>
            <p:ph type="title"/>
          </p:nvPr>
        </p:nvSpPr>
        <p:spPr/>
        <p:txBody>
          <a:bodyPr/>
          <a:lstStyle/>
          <a:p>
            <a:r>
              <a:rPr lang="en-US" dirty="0"/>
              <a:t>Population</a:t>
            </a:r>
          </a:p>
        </p:txBody>
      </p:sp>
      <p:graphicFrame>
        <p:nvGraphicFramePr>
          <p:cNvPr id="6" name="Table 5"/>
          <p:cNvGraphicFramePr>
            <a:graphicFrameLocks noGrp="1"/>
          </p:cNvGraphicFramePr>
          <p:nvPr>
            <p:extLst>
              <p:ext uri="{D42A27DB-BD31-4B8C-83A1-F6EECF244321}">
                <p14:modId xmlns:p14="http://schemas.microsoft.com/office/powerpoint/2010/main" val="3908282647"/>
              </p:ext>
            </p:extLst>
          </p:nvPr>
        </p:nvGraphicFramePr>
        <p:xfrm>
          <a:off x="4705348" y="424180"/>
          <a:ext cx="3048001" cy="6370320"/>
        </p:xfrm>
        <a:graphic>
          <a:graphicData uri="http://schemas.openxmlformats.org/drawingml/2006/table">
            <a:tbl>
              <a:tblPr>
                <a:tableStyleId>{5C22544A-7EE6-4342-B048-85BDC9FD1C3A}</a:tableStyleId>
              </a:tblPr>
              <a:tblGrid>
                <a:gridCol w="1717964">
                  <a:extLst>
                    <a:ext uri="{9D8B030D-6E8A-4147-A177-3AD203B41FA5}">
                      <a16:colId xmlns:a16="http://schemas.microsoft.com/office/drawing/2014/main" val="3323734717"/>
                    </a:ext>
                  </a:extLst>
                </a:gridCol>
                <a:gridCol w="1330037">
                  <a:extLst>
                    <a:ext uri="{9D8B030D-6E8A-4147-A177-3AD203B41FA5}">
                      <a16:colId xmlns:a16="http://schemas.microsoft.com/office/drawing/2014/main" val="1997727550"/>
                    </a:ext>
                  </a:extLst>
                </a:gridCol>
              </a:tblGrid>
              <a:tr h="309980">
                <a:tc>
                  <a:txBody>
                    <a:bodyPr/>
                    <a:lstStyle/>
                    <a:p>
                      <a:pPr algn="l" fontAlgn="b"/>
                      <a:r>
                        <a:rPr lang="en-US" sz="1600" u="none" strike="noStrike" dirty="0">
                          <a:effectLst/>
                          <a:latin typeface="Proxima Nova" panose="02000506030000020004" pitchFamily="50" charset="0"/>
                        </a:rPr>
                        <a:t>Clay</a:t>
                      </a:r>
                      <a:endParaRPr lang="en-US" sz="1600" b="0" i="0" u="none" strike="noStrike" dirty="0">
                        <a:solidFill>
                          <a:srgbClr val="000000"/>
                        </a:solidFill>
                        <a:effectLst/>
                        <a:latin typeface="Proxima Nova" panose="02000506030000020004" pitchFamily="50" charset="0"/>
                      </a:endParaRPr>
                    </a:p>
                  </a:txBody>
                  <a:tcPr marR="0" marT="91440" marB="0"/>
                </a:tc>
                <a:tc>
                  <a:txBody>
                    <a:bodyPr/>
                    <a:lstStyle/>
                    <a:p>
                      <a:pPr algn="l" fontAlgn="b">
                        <a:spcBef>
                          <a:spcPts val="0"/>
                        </a:spcBef>
                        <a:spcAft>
                          <a:spcPts val="0"/>
                        </a:spcAft>
                      </a:pPr>
                      <a:r>
                        <a:rPr lang="en-US" sz="1600" u="none" strike="noStrike" dirty="0">
                          <a:effectLst/>
                          <a:latin typeface="Proxima Nova" panose="02000506030000020004" pitchFamily="50" charset="0"/>
                        </a:rPr>
                        <a:t>60,527 </a:t>
                      </a:r>
                      <a:endParaRPr lang="en-US" sz="1600" b="0" i="0" u="none" strike="noStrike" dirty="0">
                        <a:solidFill>
                          <a:srgbClr val="000000"/>
                        </a:solidFill>
                        <a:effectLst/>
                        <a:latin typeface="Proxima Nova" panose="02000506030000020004" pitchFamily="50" charset="0"/>
                      </a:endParaRPr>
                    </a:p>
                  </a:txBody>
                  <a:tcPr marR="0" marT="91440" marB="0"/>
                </a:tc>
                <a:extLst>
                  <a:ext uri="{0D108BD9-81ED-4DB2-BD59-A6C34878D82A}">
                    <a16:rowId xmlns:a16="http://schemas.microsoft.com/office/drawing/2014/main" val="2031042207"/>
                  </a:ext>
                </a:extLst>
              </a:tr>
              <a:tr h="309980">
                <a:tc>
                  <a:txBody>
                    <a:bodyPr/>
                    <a:lstStyle/>
                    <a:p>
                      <a:pPr algn="l" fontAlgn="b"/>
                      <a:r>
                        <a:rPr lang="en-US" sz="1600" u="none" strike="noStrike" dirty="0">
                          <a:effectLst/>
                          <a:latin typeface="Proxima Nova" panose="02000506030000020004" pitchFamily="50" charset="0"/>
                        </a:rPr>
                        <a:t>Manlius</a:t>
                      </a:r>
                      <a:endParaRPr lang="en-US" sz="1600" b="0" i="0" u="none" strike="noStrike" dirty="0">
                        <a:solidFill>
                          <a:srgbClr val="000000"/>
                        </a:solidFill>
                        <a:effectLst/>
                        <a:latin typeface="Proxima Nova" panose="02000506030000020004" pitchFamily="50" charset="0"/>
                      </a:endParaRPr>
                    </a:p>
                  </a:txBody>
                  <a:tcPr marR="0" marT="91440" marB="0"/>
                </a:tc>
                <a:tc>
                  <a:txBody>
                    <a:bodyPr/>
                    <a:lstStyle/>
                    <a:p>
                      <a:pPr algn="l" fontAlgn="b">
                        <a:spcBef>
                          <a:spcPts val="0"/>
                        </a:spcBef>
                        <a:spcAft>
                          <a:spcPts val="0"/>
                        </a:spcAft>
                      </a:pPr>
                      <a:r>
                        <a:rPr lang="en-US" sz="1600" u="none" strike="noStrike" dirty="0">
                          <a:effectLst/>
                          <a:latin typeface="Proxima Nova" panose="02000506030000020004" pitchFamily="50" charset="0"/>
                        </a:rPr>
                        <a:t>33,712</a:t>
                      </a:r>
                      <a:endParaRPr lang="en-US" sz="1600" b="0" i="0" u="none" strike="noStrike" dirty="0">
                        <a:solidFill>
                          <a:srgbClr val="000000"/>
                        </a:solidFill>
                        <a:effectLst/>
                        <a:latin typeface="Proxima Nova" panose="02000506030000020004" pitchFamily="50" charset="0"/>
                      </a:endParaRPr>
                    </a:p>
                  </a:txBody>
                  <a:tcPr marR="0" marT="91440" marB="0"/>
                </a:tc>
                <a:extLst>
                  <a:ext uri="{0D108BD9-81ED-4DB2-BD59-A6C34878D82A}">
                    <a16:rowId xmlns:a16="http://schemas.microsoft.com/office/drawing/2014/main" val="187487872"/>
                  </a:ext>
                </a:extLst>
              </a:tr>
              <a:tr h="309980">
                <a:tc>
                  <a:txBody>
                    <a:bodyPr/>
                    <a:lstStyle/>
                    <a:p>
                      <a:pPr algn="l" fontAlgn="b"/>
                      <a:r>
                        <a:rPr lang="en-US" sz="1600" u="none" strike="noStrike" dirty="0">
                          <a:effectLst/>
                          <a:latin typeface="Proxima Nova" panose="02000506030000020004" pitchFamily="50" charset="0"/>
                        </a:rPr>
                        <a:t>Salina</a:t>
                      </a:r>
                      <a:endParaRPr lang="en-US" sz="1600" b="0" i="0" u="none" strike="noStrike" dirty="0">
                        <a:solidFill>
                          <a:srgbClr val="000000"/>
                        </a:solidFill>
                        <a:effectLst/>
                        <a:latin typeface="Proxima Nova" panose="02000506030000020004" pitchFamily="50" charset="0"/>
                      </a:endParaRPr>
                    </a:p>
                  </a:txBody>
                  <a:tcPr marR="0" marT="91440" marB="0"/>
                </a:tc>
                <a:tc>
                  <a:txBody>
                    <a:bodyPr/>
                    <a:lstStyle/>
                    <a:p>
                      <a:pPr algn="l" fontAlgn="b">
                        <a:spcBef>
                          <a:spcPts val="0"/>
                        </a:spcBef>
                        <a:spcAft>
                          <a:spcPts val="0"/>
                        </a:spcAft>
                      </a:pPr>
                      <a:r>
                        <a:rPr lang="en-US" sz="1600" u="none" strike="noStrike" dirty="0">
                          <a:effectLst/>
                          <a:latin typeface="Proxima Nova" panose="02000506030000020004" pitchFamily="50" charset="0"/>
                        </a:rPr>
                        <a:t>33,223 </a:t>
                      </a:r>
                      <a:endParaRPr lang="en-US" sz="1600" b="0" i="0" u="none" strike="noStrike" dirty="0">
                        <a:solidFill>
                          <a:srgbClr val="000000"/>
                        </a:solidFill>
                        <a:effectLst/>
                        <a:latin typeface="Proxima Nova" panose="02000506030000020004" pitchFamily="50" charset="0"/>
                      </a:endParaRPr>
                    </a:p>
                  </a:txBody>
                  <a:tcPr marR="0" marT="91440" marB="0"/>
                </a:tc>
                <a:extLst>
                  <a:ext uri="{0D108BD9-81ED-4DB2-BD59-A6C34878D82A}">
                    <a16:rowId xmlns:a16="http://schemas.microsoft.com/office/drawing/2014/main" val="1430780398"/>
                  </a:ext>
                </a:extLst>
              </a:tr>
              <a:tr h="309980">
                <a:tc>
                  <a:txBody>
                    <a:bodyPr/>
                    <a:lstStyle/>
                    <a:p>
                      <a:pPr algn="l" fontAlgn="b"/>
                      <a:r>
                        <a:rPr lang="en-US" sz="1600" u="none" strike="noStrike" dirty="0">
                          <a:effectLst/>
                          <a:latin typeface="Proxima Nova" panose="02000506030000020004" pitchFamily="50" charset="0"/>
                        </a:rPr>
                        <a:t>Cicero</a:t>
                      </a:r>
                      <a:endParaRPr lang="en-US" sz="1600" b="0" i="0" u="none" strike="noStrike" dirty="0">
                        <a:solidFill>
                          <a:srgbClr val="000000"/>
                        </a:solidFill>
                        <a:effectLst/>
                        <a:latin typeface="Proxima Nova" panose="02000506030000020004" pitchFamily="50" charset="0"/>
                      </a:endParaRPr>
                    </a:p>
                  </a:txBody>
                  <a:tcPr marR="0" marT="91440" marB="0"/>
                </a:tc>
                <a:tc>
                  <a:txBody>
                    <a:bodyPr/>
                    <a:lstStyle/>
                    <a:p>
                      <a:pPr algn="l" fontAlgn="b">
                        <a:spcBef>
                          <a:spcPts val="0"/>
                        </a:spcBef>
                        <a:spcAft>
                          <a:spcPts val="0"/>
                        </a:spcAft>
                      </a:pPr>
                      <a:r>
                        <a:rPr lang="en-US" sz="1600" u="none" strike="noStrike" dirty="0">
                          <a:effectLst/>
                          <a:latin typeface="Proxima Nova" panose="02000506030000020004" pitchFamily="50" charset="0"/>
                        </a:rPr>
                        <a:t>31,435 </a:t>
                      </a:r>
                      <a:endParaRPr lang="en-US" sz="1600" b="0" i="0" u="none" strike="noStrike" dirty="0">
                        <a:solidFill>
                          <a:srgbClr val="000000"/>
                        </a:solidFill>
                        <a:effectLst/>
                        <a:latin typeface="Proxima Nova" panose="02000506030000020004" pitchFamily="50" charset="0"/>
                      </a:endParaRPr>
                    </a:p>
                  </a:txBody>
                  <a:tcPr marR="0" marT="91440" marB="0"/>
                </a:tc>
                <a:extLst>
                  <a:ext uri="{0D108BD9-81ED-4DB2-BD59-A6C34878D82A}">
                    <a16:rowId xmlns:a16="http://schemas.microsoft.com/office/drawing/2014/main" val="2657719857"/>
                  </a:ext>
                </a:extLst>
              </a:tr>
              <a:tr h="309980">
                <a:tc>
                  <a:txBody>
                    <a:bodyPr/>
                    <a:lstStyle/>
                    <a:p>
                      <a:pPr algn="l" fontAlgn="b"/>
                      <a:r>
                        <a:rPr lang="en-US" sz="1600" u="none" strike="noStrike" dirty="0">
                          <a:effectLst/>
                          <a:latin typeface="Proxima Nova" panose="02000506030000020004" pitchFamily="50" charset="0"/>
                        </a:rPr>
                        <a:t>DeWitt</a:t>
                      </a:r>
                      <a:endParaRPr lang="en-US" sz="1600" b="0" i="0" u="none" strike="noStrike" dirty="0">
                        <a:solidFill>
                          <a:srgbClr val="000000"/>
                        </a:solidFill>
                        <a:effectLst/>
                        <a:latin typeface="Proxima Nova" panose="02000506030000020004" pitchFamily="50" charset="0"/>
                      </a:endParaRPr>
                    </a:p>
                  </a:txBody>
                  <a:tcPr marR="0" marT="91440" marB="0"/>
                </a:tc>
                <a:tc>
                  <a:txBody>
                    <a:bodyPr/>
                    <a:lstStyle/>
                    <a:p>
                      <a:pPr algn="l" fontAlgn="b">
                        <a:spcBef>
                          <a:spcPts val="0"/>
                        </a:spcBef>
                        <a:spcAft>
                          <a:spcPts val="0"/>
                        </a:spcAft>
                      </a:pPr>
                      <a:r>
                        <a:rPr lang="en-US" sz="1600" u="none" strike="noStrike" dirty="0">
                          <a:effectLst/>
                          <a:latin typeface="Proxima Nova" panose="02000506030000020004" pitchFamily="50" charset="0"/>
                        </a:rPr>
                        <a:t>26,074 </a:t>
                      </a:r>
                      <a:endParaRPr lang="en-US" sz="1600" b="0" i="0" u="none" strike="noStrike" dirty="0">
                        <a:solidFill>
                          <a:srgbClr val="000000"/>
                        </a:solidFill>
                        <a:effectLst/>
                        <a:latin typeface="Proxima Nova" panose="02000506030000020004" pitchFamily="50" charset="0"/>
                      </a:endParaRPr>
                    </a:p>
                  </a:txBody>
                  <a:tcPr marR="0" marT="91440" marB="0"/>
                </a:tc>
                <a:extLst>
                  <a:ext uri="{0D108BD9-81ED-4DB2-BD59-A6C34878D82A}">
                    <a16:rowId xmlns:a16="http://schemas.microsoft.com/office/drawing/2014/main" val="1359228255"/>
                  </a:ext>
                </a:extLst>
              </a:tr>
              <a:tr h="309980">
                <a:tc>
                  <a:txBody>
                    <a:bodyPr/>
                    <a:lstStyle/>
                    <a:p>
                      <a:pPr algn="l" fontAlgn="b"/>
                      <a:r>
                        <a:rPr lang="en-US" sz="1600" u="none" strike="noStrike" dirty="0">
                          <a:effectLst/>
                          <a:latin typeface="Proxima Nova" panose="02000506030000020004" pitchFamily="50" charset="0"/>
                        </a:rPr>
                        <a:t>Camillus</a:t>
                      </a:r>
                      <a:endParaRPr lang="en-US" sz="1600" b="0" i="0" u="none" strike="noStrike" dirty="0">
                        <a:solidFill>
                          <a:srgbClr val="000000"/>
                        </a:solidFill>
                        <a:effectLst/>
                        <a:latin typeface="Proxima Nova" panose="02000506030000020004" pitchFamily="50" charset="0"/>
                      </a:endParaRPr>
                    </a:p>
                  </a:txBody>
                  <a:tcPr marR="0" marT="91440" marB="0"/>
                </a:tc>
                <a:tc>
                  <a:txBody>
                    <a:bodyPr/>
                    <a:lstStyle/>
                    <a:p>
                      <a:pPr algn="l" fontAlgn="b">
                        <a:spcBef>
                          <a:spcPts val="0"/>
                        </a:spcBef>
                        <a:spcAft>
                          <a:spcPts val="0"/>
                        </a:spcAft>
                      </a:pPr>
                      <a:r>
                        <a:rPr lang="en-US" sz="1600" u="none" strike="noStrike" dirty="0">
                          <a:effectLst/>
                          <a:latin typeface="Proxima Nova" panose="02000506030000020004" pitchFamily="50" charset="0"/>
                        </a:rPr>
                        <a:t>25,346 </a:t>
                      </a:r>
                      <a:endParaRPr lang="en-US" sz="1600" b="0" i="0" u="none" strike="noStrike" dirty="0">
                        <a:solidFill>
                          <a:srgbClr val="000000"/>
                        </a:solidFill>
                        <a:effectLst/>
                        <a:latin typeface="Proxima Nova" panose="02000506030000020004" pitchFamily="50" charset="0"/>
                      </a:endParaRPr>
                    </a:p>
                  </a:txBody>
                  <a:tcPr marR="0" marT="91440" marB="0"/>
                </a:tc>
                <a:extLst>
                  <a:ext uri="{0D108BD9-81ED-4DB2-BD59-A6C34878D82A}">
                    <a16:rowId xmlns:a16="http://schemas.microsoft.com/office/drawing/2014/main" val="2302983791"/>
                  </a:ext>
                </a:extLst>
              </a:tr>
              <a:tr h="309980">
                <a:tc>
                  <a:txBody>
                    <a:bodyPr/>
                    <a:lstStyle/>
                    <a:p>
                      <a:pPr algn="l" fontAlgn="b"/>
                      <a:r>
                        <a:rPr lang="en-US" sz="1600" u="none" strike="noStrike">
                          <a:effectLst/>
                          <a:latin typeface="Proxima Nova" panose="02000506030000020004" pitchFamily="50" charset="0"/>
                        </a:rPr>
                        <a:t>Lysander</a:t>
                      </a:r>
                      <a:endParaRPr lang="en-US" sz="1600" b="0" i="0" u="none" strike="noStrike">
                        <a:solidFill>
                          <a:srgbClr val="000000"/>
                        </a:solidFill>
                        <a:effectLst/>
                        <a:latin typeface="Proxima Nova" panose="02000506030000020004" pitchFamily="50" charset="0"/>
                      </a:endParaRPr>
                    </a:p>
                  </a:txBody>
                  <a:tcPr marR="0" marT="91440" marB="0"/>
                </a:tc>
                <a:tc>
                  <a:txBody>
                    <a:bodyPr/>
                    <a:lstStyle/>
                    <a:p>
                      <a:pPr algn="l" fontAlgn="b">
                        <a:spcBef>
                          <a:spcPts val="0"/>
                        </a:spcBef>
                        <a:spcAft>
                          <a:spcPts val="0"/>
                        </a:spcAft>
                      </a:pPr>
                      <a:r>
                        <a:rPr lang="en-US" sz="1600" u="none" strike="noStrike" dirty="0">
                          <a:effectLst/>
                          <a:latin typeface="Proxima Nova" panose="02000506030000020004" pitchFamily="50" charset="0"/>
                        </a:rPr>
                        <a:t>23,074 </a:t>
                      </a:r>
                      <a:endParaRPr lang="en-US" sz="1600" b="0" i="0" u="none" strike="noStrike" dirty="0">
                        <a:solidFill>
                          <a:srgbClr val="000000"/>
                        </a:solidFill>
                        <a:effectLst/>
                        <a:latin typeface="Proxima Nova" panose="02000506030000020004" pitchFamily="50" charset="0"/>
                      </a:endParaRPr>
                    </a:p>
                  </a:txBody>
                  <a:tcPr marR="0" marT="91440" marB="0"/>
                </a:tc>
                <a:extLst>
                  <a:ext uri="{0D108BD9-81ED-4DB2-BD59-A6C34878D82A}">
                    <a16:rowId xmlns:a16="http://schemas.microsoft.com/office/drawing/2014/main" val="1990644885"/>
                  </a:ext>
                </a:extLst>
              </a:tr>
              <a:tr h="309980">
                <a:tc>
                  <a:txBody>
                    <a:bodyPr/>
                    <a:lstStyle/>
                    <a:p>
                      <a:pPr algn="l" fontAlgn="b"/>
                      <a:r>
                        <a:rPr lang="en-US" sz="1600" u="none" strike="noStrike" dirty="0">
                          <a:effectLst/>
                          <a:latin typeface="Proxima Nova" panose="02000506030000020004" pitchFamily="50" charset="0"/>
                        </a:rPr>
                        <a:t>Onondaga</a:t>
                      </a:r>
                      <a:endParaRPr lang="en-US" sz="1600" b="0" i="0" u="none" strike="noStrike" dirty="0">
                        <a:solidFill>
                          <a:srgbClr val="000000"/>
                        </a:solidFill>
                        <a:effectLst/>
                        <a:latin typeface="Proxima Nova" panose="02000506030000020004" pitchFamily="50" charset="0"/>
                      </a:endParaRPr>
                    </a:p>
                  </a:txBody>
                  <a:tcPr marR="0" marT="91440" marB="0"/>
                </a:tc>
                <a:tc>
                  <a:txBody>
                    <a:bodyPr/>
                    <a:lstStyle/>
                    <a:p>
                      <a:pPr algn="l" fontAlgn="b">
                        <a:spcBef>
                          <a:spcPts val="0"/>
                        </a:spcBef>
                        <a:spcAft>
                          <a:spcPts val="0"/>
                        </a:spcAft>
                      </a:pPr>
                      <a:r>
                        <a:rPr lang="en-US" sz="1600" u="none" strike="noStrike" dirty="0">
                          <a:effectLst/>
                          <a:latin typeface="Proxima Nova" panose="02000506030000020004" pitchFamily="50" charset="0"/>
                        </a:rPr>
                        <a:t>22,937 </a:t>
                      </a:r>
                      <a:endParaRPr lang="en-US" sz="1600" b="0" i="0" u="none" strike="noStrike" dirty="0">
                        <a:solidFill>
                          <a:srgbClr val="000000"/>
                        </a:solidFill>
                        <a:effectLst/>
                        <a:latin typeface="Proxima Nova" panose="02000506030000020004" pitchFamily="50" charset="0"/>
                      </a:endParaRPr>
                    </a:p>
                  </a:txBody>
                  <a:tcPr marR="0" marT="91440" marB="0"/>
                </a:tc>
                <a:extLst>
                  <a:ext uri="{0D108BD9-81ED-4DB2-BD59-A6C34878D82A}">
                    <a16:rowId xmlns:a16="http://schemas.microsoft.com/office/drawing/2014/main" val="2775521679"/>
                  </a:ext>
                </a:extLst>
              </a:tr>
              <a:tr h="309980">
                <a:tc>
                  <a:txBody>
                    <a:bodyPr/>
                    <a:lstStyle/>
                    <a:p>
                      <a:pPr algn="l" fontAlgn="b"/>
                      <a:r>
                        <a:rPr lang="en-US" sz="1600" u="none" strike="noStrike">
                          <a:effectLst/>
                          <a:latin typeface="Proxima Nova" panose="02000506030000020004" pitchFamily="50" charset="0"/>
                        </a:rPr>
                        <a:t>Geddes</a:t>
                      </a:r>
                      <a:endParaRPr lang="en-US" sz="1600" b="0" i="0" u="none" strike="noStrike">
                        <a:solidFill>
                          <a:srgbClr val="000000"/>
                        </a:solidFill>
                        <a:effectLst/>
                        <a:latin typeface="Proxima Nova" panose="02000506030000020004" pitchFamily="50" charset="0"/>
                      </a:endParaRPr>
                    </a:p>
                  </a:txBody>
                  <a:tcPr marR="0" marT="91440" marB="0"/>
                </a:tc>
                <a:tc>
                  <a:txBody>
                    <a:bodyPr/>
                    <a:lstStyle/>
                    <a:p>
                      <a:pPr algn="l" fontAlgn="b">
                        <a:spcBef>
                          <a:spcPts val="0"/>
                        </a:spcBef>
                        <a:spcAft>
                          <a:spcPts val="0"/>
                        </a:spcAft>
                      </a:pPr>
                      <a:r>
                        <a:rPr lang="en-US" sz="1600" u="none" strike="noStrike" dirty="0">
                          <a:effectLst/>
                          <a:latin typeface="Proxima Nova" panose="02000506030000020004" pitchFamily="50" charset="0"/>
                        </a:rPr>
                        <a:t>17,088 </a:t>
                      </a:r>
                      <a:endParaRPr lang="en-US" sz="1600" b="0" i="0" u="none" strike="noStrike" dirty="0">
                        <a:solidFill>
                          <a:srgbClr val="000000"/>
                        </a:solidFill>
                        <a:effectLst/>
                        <a:latin typeface="Proxima Nova" panose="02000506030000020004" pitchFamily="50" charset="0"/>
                      </a:endParaRPr>
                    </a:p>
                  </a:txBody>
                  <a:tcPr marR="0" marT="91440" marB="0"/>
                </a:tc>
                <a:extLst>
                  <a:ext uri="{0D108BD9-81ED-4DB2-BD59-A6C34878D82A}">
                    <a16:rowId xmlns:a16="http://schemas.microsoft.com/office/drawing/2014/main" val="3076773571"/>
                  </a:ext>
                </a:extLst>
              </a:tr>
              <a:tr h="309980">
                <a:tc>
                  <a:txBody>
                    <a:bodyPr/>
                    <a:lstStyle/>
                    <a:p>
                      <a:pPr algn="l" fontAlgn="b"/>
                      <a:r>
                        <a:rPr lang="en-US" sz="1600" b="1" u="none" strike="noStrike" dirty="0">
                          <a:effectLst/>
                          <a:latin typeface="Proxima Nova Black" panose="02000506030000020004" pitchFamily="50" charset="0"/>
                        </a:rPr>
                        <a:t>Van Buren</a:t>
                      </a:r>
                      <a:endParaRPr lang="en-US" sz="1600" b="1" i="0" u="none" strike="noStrike" dirty="0">
                        <a:solidFill>
                          <a:srgbClr val="000000"/>
                        </a:solidFill>
                        <a:effectLst/>
                        <a:latin typeface="Proxima Nova Black" panose="02000506030000020004" pitchFamily="50" charset="0"/>
                      </a:endParaRPr>
                    </a:p>
                  </a:txBody>
                  <a:tcPr marR="0" marT="91440" marB="0"/>
                </a:tc>
                <a:tc>
                  <a:txBody>
                    <a:bodyPr/>
                    <a:lstStyle/>
                    <a:p>
                      <a:pPr algn="l" fontAlgn="b">
                        <a:spcBef>
                          <a:spcPts val="0"/>
                        </a:spcBef>
                        <a:spcAft>
                          <a:spcPts val="0"/>
                        </a:spcAft>
                      </a:pPr>
                      <a:r>
                        <a:rPr lang="en-US" sz="1600" b="1" u="none" strike="noStrike" dirty="0">
                          <a:effectLst/>
                          <a:latin typeface="Proxima Nova Black" panose="02000506030000020004" pitchFamily="50" charset="0"/>
                        </a:rPr>
                        <a:t>14,367 </a:t>
                      </a:r>
                      <a:endParaRPr lang="en-US" sz="1600" b="1" i="0" u="none" strike="noStrike" dirty="0">
                        <a:solidFill>
                          <a:srgbClr val="000000"/>
                        </a:solidFill>
                        <a:effectLst/>
                        <a:latin typeface="Proxima Nova Black" panose="02000506030000020004" pitchFamily="50" charset="0"/>
                      </a:endParaRPr>
                    </a:p>
                  </a:txBody>
                  <a:tcPr marR="0" marT="91440" marB="0"/>
                </a:tc>
                <a:extLst>
                  <a:ext uri="{0D108BD9-81ED-4DB2-BD59-A6C34878D82A}">
                    <a16:rowId xmlns:a16="http://schemas.microsoft.com/office/drawing/2014/main" val="3613609974"/>
                  </a:ext>
                </a:extLst>
              </a:tr>
              <a:tr h="309980">
                <a:tc>
                  <a:txBody>
                    <a:bodyPr/>
                    <a:lstStyle/>
                    <a:p>
                      <a:pPr algn="l" fontAlgn="b"/>
                      <a:r>
                        <a:rPr lang="en-US" sz="1600" u="none" strike="noStrike">
                          <a:effectLst/>
                          <a:latin typeface="Proxima Nova" panose="02000506030000020004" pitchFamily="50" charset="0"/>
                        </a:rPr>
                        <a:t>Skaneateles</a:t>
                      </a:r>
                      <a:endParaRPr lang="en-US" sz="1600" b="0" i="0" u="none" strike="noStrike">
                        <a:solidFill>
                          <a:srgbClr val="000000"/>
                        </a:solidFill>
                        <a:effectLst/>
                        <a:latin typeface="Proxima Nova" panose="02000506030000020004" pitchFamily="50" charset="0"/>
                      </a:endParaRPr>
                    </a:p>
                  </a:txBody>
                  <a:tcPr marR="0" marT="91440" marB="0"/>
                </a:tc>
                <a:tc>
                  <a:txBody>
                    <a:bodyPr/>
                    <a:lstStyle/>
                    <a:p>
                      <a:pPr algn="l" fontAlgn="b">
                        <a:spcBef>
                          <a:spcPts val="0"/>
                        </a:spcBef>
                        <a:spcAft>
                          <a:spcPts val="0"/>
                        </a:spcAft>
                      </a:pPr>
                      <a:r>
                        <a:rPr lang="en-US" sz="1600" u="none" strike="noStrike" dirty="0">
                          <a:effectLst/>
                          <a:latin typeface="Proxima Nova" panose="02000506030000020004" pitchFamily="50" charset="0"/>
                        </a:rPr>
                        <a:t>7,112 </a:t>
                      </a:r>
                      <a:endParaRPr lang="en-US" sz="1600" b="0" i="0" u="none" strike="noStrike" dirty="0">
                        <a:solidFill>
                          <a:srgbClr val="000000"/>
                        </a:solidFill>
                        <a:effectLst/>
                        <a:latin typeface="Proxima Nova" panose="02000506030000020004" pitchFamily="50" charset="0"/>
                      </a:endParaRPr>
                    </a:p>
                  </a:txBody>
                  <a:tcPr marR="0" marT="91440" marB="0"/>
                </a:tc>
                <a:extLst>
                  <a:ext uri="{0D108BD9-81ED-4DB2-BD59-A6C34878D82A}">
                    <a16:rowId xmlns:a16="http://schemas.microsoft.com/office/drawing/2014/main" val="3594480869"/>
                  </a:ext>
                </a:extLst>
              </a:tr>
              <a:tr h="309980">
                <a:tc>
                  <a:txBody>
                    <a:bodyPr/>
                    <a:lstStyle/>
                    <a:p>
                      <a:pPr algn="l" fontAlgn="b"/>
                      <a:r>
                        <a:rPr lang="en-US" sz="1600" u="none" strike="noStrike">
                          <a:effectLst/>
                          <a:latin typeface="Proxima Nova" panose="02000506030000020004" pitchFamily="50" charset="0"/>
                        </a:rPr>
                        <a:t>Pompey</a:t>
                      </a:r>
                      <a:endParaRPr lang="en-US" sz="1600" b="0" i="0" u="none" strike="noStrike">
                        <a:solidFill>
                          <a:srgbClr val="000000"/>
                        </a:solidFill>
                        <a:effectLst/>
                        <a:latin typeface="Proxima Nova" panose="02000506030000020004" pitchFamily="50" charset="0"/>
                      </a:endParaRPr>
                    </a:p>
                  </a:txBody>
                  <a:tcPr marR="0" marT="91440" marB="0"/>
                </a:tc>
                <a:tc>
                  <a:txBody>
                    <a:bodyPr/>
                    <a:lstStyle/>
                    <a:p>
                      <a:pPr algn="l" fontAlgn="b">
                        <a:spcBef>
                          <a:spcPts val="0"/>
                        </a:spcBef>
                        <a:spcAft>
                          <a:spcPts val="0"/>
                        </a:spcAft>
                      </a:pPr>
                      <a:r>
                        <a:rPr lang="en-US" sz="1600" u="none" strike="noStrike" dirty="0">
                          <a:effectLst/>
                          <a:latin typeface="Proxima Nova" panose="02000506030000020004" pitchFamily="50" charset="0"/>
                        </a:rPr>
                        <a:t>7,080 </a:t>
                      </a:r>
                      <a:endParaRPr lang="en-US" sz="1600" b="0" i="0" u="none" strike="noStrike" dirty="0">
                        <a:solidFill>
                          <a:srgbClr val="000000"/>
                        </a:solidFill>
                        <a:effectLst/>
                        <a:latin typeface="Proxima Nova" panose="02000506030000020004" pitchFamily="50" charset="0"/>
                      </a:endParaRPr>
                    </a:p>
                  </a:txBody>
                  <a:tcPr marR="0" marT="91440" marB="0"/>
                </a:tc>
                <a:extLst>
                  <a:ext uri="{0D108BD9-81ED-4DB2-BD59-A6C34878D82A}">
                    <a16:rowId xmlns:a16="http://schemas.microsoft.com/office/drawing/2014/main" val="1465935934"/>
                  </a:ext>
                </a:extLst>
              </a:tr>
              <a:tr h="309980">
                <a:tc>
                  <a:txBody>
                    <a:bodyPr/>
                    <a:lstStyle/>
                    <a:p>
                      <a:pPr algn="l" fontAlgn="b"/>
                      <a:r>
                        <a:rPr lang="en-US" sz="1600" u="none" strike="noStrike">
                          <a:effectLst/>
                          <a:latin typeface="Proxima Nova" panose="02000506030000020004" pitchFamily="50" charset="0"/>
                        </a:rPr>
                        <a:t>Marcellus</a:t>
                      </a:r>
                      <a:endParaRPr lang="en-US" sz="1600" b="0" i="0" u="none" strike="noStrike">
                        <a:solidFill>
                          <a:srgbClr val="000000"/>
                        </a:solidFill>
                        <a:effectLst/>
                        <a:latin typeface="Proxima Nova" panose="02000506030000020004" pitchFamily="50" charset="0"/>
                      </a:endParaRPr>
                    </a:p>
                  </a:txBody>
                  <a:tcPr marR="0" marT="91440" marB="0"/>
                </a:tc>
                <a:tc>
                  <a:txBody>
                    <a:bodyPr/>
                    <a:lstStyle/>
                    <a:p>
                      <a:pPr algn="l" fontAlgn="b">
                        <a:spcBef>
                          <a:spcPts val="0"/>
                        </a:spcBef>
                        <a:spcAft>
                          <a:spcPts val="0"/>
                        </a:spcAft>
                      </a:pPr>
                      <a:r>
                        <a:rPr lang="en-US" sz="1600" u="none" strike="noStrike" dirty="0">
                          <a:effectLst/>
                          <a:latin typeface="Proxima Nova" panose="02000506030000020004" pitchFamily="50" charset="0"/>
                        </a:rPr>
                        <a:t>6,066 </a:t>
                      </a:r>
                      <a:endParaRPr lang="en-US" sz="1600" b="0" i="0" u="none" strike="noStrike" dirty="0">
                        <a:solidFill>
                          <a:srgbClr val="000000"/>
                        </a:solidFill>
                        <a:effectLst/>
                        <a:latin typeface="Proxima Nova" panose="02000506030000020004" pitchFamily="50" charset="0"/>
                      </a:endParaRPr>
                    </a:p>
                  </a:txBody>
                  <a:tcPr marR="0" marT="91440" marB="0"/>
                </a:tc>
                <a:extLst>
                  <a:ext uri="{0D108BD9-81ED-4DB2-BD59-A6C34878D82A}">
                    <a16:rowId xmlns:a16="http://schemas.microsoft.com/office/drawing/2014/main" val="2359151260"/>
                  </a:ext>
                </a:extLst>
              </a:tr>
              <a:tr h="309980">
                <a:tc>
                  <a:txBody>
                    <a:bodyPr/>
                    <a:lstStyle/>
                    <a:p>
                      <a:pPr algn="l" fontAlgn="b"/>
                      <a:r>
                        <a:rPr lang="en-US" sz="1600" u="none" strike="noStrike">
                          <a:effectLst/>
                          <a:latin typeface="Proxima Nova" panose="02000506030000020004" pitchFamily="50" charset="0"/>
                        </a:rPr>
                        <a:t>Elbridge</a:t>
                      </a:r>
                      <a:endParaRPr lang="en-US" sz="1600" b="0" i="0" u="none" strike="noStrike">
                        <a:solidFill>
                          <a:srgbClr val="000000"/>
                        </a:solidFill>
                        <a:effectLst/>
                        <a:latin typeface="Proxima Nova" panose="02000506030000020004" pitchFamily="50" charset="0"/>
                      </a:endParaRPr>
                    </a:p>
                  </a:txBody>
                  <a:tcPr marR="0" marT="91440" marB="0"/>
                </a:tc>
                <a:tc>
                  <a:txBody>
                    <a:bodyPr/>
                    <a:lstStyle/>
                    <a:p>
                      <a:pPr algn="l" fontAlgn="b">
                        <a:spcBef>
                          <a:spcPts val="0"/>
                        </a:spcBef>
                        <a:spcAft>
                          <a:spcPts val="0"/>
                        </a:spcAft>
                      </a:pPr>
                      <a:r>
                        <a:rPr lang="en-US" sz="1600" u="none" strike="noStrike" dirty="0">
                          <a:effectLst/>
                          <a:latin typeface="Proxima Nova" panose="02000506030000020004" pitchFamily="50" charset="0"/>
                        </a:rPr>
                        <a:t>5,476 </a:t>
                      </a:r>
                      <a:endParaRPr lang="en-US" sz="1600" b="0" i="0" u="none" strike="noStrike" dirty="0">
                        <a:solidFill>
                          <a:srgbClr val="000000"/>
                        </a:solidFill>
                        <a:effectLst/>
                        <a:latin typeface="Proxima Nova" panose="02000506030000020004" pitchFamily="50" charset="0"/>
                      </a:endParaRPr>
                    </a:p>
                  </a:txBody>
                  <a:tcPr marR="0" marT="91440" marB="0"/>
                </a:tc>
                <a:extLst>
                  <a:ext uri="{0D108BD9-81ED-4DB2-BD59-A6C34878D82A}">
                    <a16:rowId xmlns:a16="http://schemas.microsoft.com/office/drawing/2014/main" val="3494374422"/>
                  </a:ext>
                </a:extLst>
              </a:tr>
              <a:tr h="309980">
                <a:tc>
                  <a:txBody>
                    <a:bodyPr/>
                    <a:lstStyle/>
                    <a:p>
                      <a:pPr algn="l" fontAlgn="b"/>
                      <a:r>
                        <a:rPr lang="en-US" sz="1600" u="none" strike="noStrike">
                          <a:effectLst/>
                          <a:latin typeface="Proxima Nova" panose="02000506030000020004" pitchFamily="50" charset="0"/>
                        </a:rPr>
                        <a:t>LaFayette</a:t>
                      </a:r>
                      <a:endParaRPr lang="en-US" sz="1600" b="0" i="0" u="none" strike="noStrike">
                        <a:solidFill>
                          <a:srgbClr val="000000"/>
                        </a:solidFill>
                        <a:effectLst/>
                        <a:latin typeface="Proxima Nova" panose="02000506030000020004" pitchFamily="50" charset="0"/>
                      </a:endParaRPr>
                    </a:p>
                  </a:txBody>
                  <a:tcPr marR="0" marT="91440" marB="0"/>
                </a:tc>
                <a:tc>
                  <a:txBody>
                    <a:bodyPr/>
                    <a:lstStyle/>
                    <a:p>
                      <a:pPr algn="l" fontAlgn="b">
                        <a:spcBef>
                          <a:spcPts val="0"/>
                        </a:spcBef>
                        <a:spcAft>
                          <a:spcPts val="0"/>
                        </a:spcAft>
                      </a:pPr>
                      <a:r>
                        <a:rPr lang="en-US" sz="1600" u="none" strike="noStrike" dirty="0">
                          <a:effectLst/>
                          <a:latin typeface="Proxima Nova" panose="02000506030000020004" pitchFamily="50" charset="0"/>
                        </a:rPr>
                        <a:t>4,910 </a:t>
                      </a:r>
                      <a:endParaRPr lang="en-US" sz="1600" b="0" i="0" u="none" strike="noStrike" dirty="0">
                        <a:solidFill>
                          <a:srgbClr val="000000"/>
                        </a:solidFill>
                        <a:effectLst/>
                        <a:latin typeface="Proxima Nova" panose="02000506030000020004" pitchFamily="50" charset="0"/>
                      </a:endParaRPr>
                    </a:p>
                  </a:txBody>
                  <a:tcPr marR="0" marT="91440" marB="0"/>
                </a:tc>
                <a:extLst>
                  <a:ext uri="{0D108BD9-81ED-4DB2-BD59-A6C34878D82A}">
                    <a16:rowId xmlns:a16="http://schemas.microsoft.com/office/drawing/2014/main" val="892827799"/>
                  </a:ext>
                </a:extLst>
              </a:tr>
              <a:tr h="309980">
                <a:tc>
                  <a:txBody>
                    <a:bodyPr/>
                    <a:lstStyle/>
                    <a:p>
                      <a:pPr algn="l" fontAlgn="b"/>
                      <a:r>
                        <a:rPr lang="en-US" sz="1600" u="none" strike="noStrike">
                          <a:effectLst/>
                          <a:latin typeface="Proxima Nova" panose="02000506030000020004" pitchFamily="50" charset="0"/>
                        </a:rPr>
                        <a:t>Tully</a:t>
                      </a:r>
                      <a:endParaRPr lang="en-US" sz="1600" b="0" i="0" u="none" strike="noStrike">
                        <a:solidFill>
                          <a:srgbClr val="000000"/>
                        </a:solidFill>
                        <a:effectLst/>
                        <a:latin typeface="Proxima Nova" panose="02000506030000020004" pitchFamily="50" charset="0"/>
                      </a:endParaRPr>
                    </a:p>
                  </a:txBody>
                  <a:tcPr marR="0" marT="91440" marB="0"/>
                </a:tc>
                <a:tc>
                  <a:txBody>
                    <a:bodyPr/>
                    <a:lstStyle/>
                    <a:p>
                      <a:pPr algn="l" fontAlgn="b">
                        <a:spcBef>
                          <a:spcPts val="0"/>
                        </a:spcBef>
                        <a:spcAft>
                          <a:spcPts val="0"/>
                        </a:spcAft>
                      </a:pPr>
                      <a:r>
                        <a:rPr lang="en-US" sz="1600" u="none" strike="noStrike" dirty="0">
                          <a:effectLst/>
                          <a:latin typeface="Proxima Nova" panose="02000506030000020004" pitchFamily="50" charset="0"/>
                        </a:rPr>
                        <a:t>2,676 </a:t>
                      </a:r>
                      <a:endParaRPr lang="en-US" sz="1600" b="0" i="0" u="none" strike="noStrike" dirty="0">
                        <a:solidFill>
                          <a:srgbClr val="000000"/>
                        </a:solidFill>
                        <a:effectLst/>
                        <a:latin typeface="Proxima Nova" panose="02000506030000020004" pitchFamily="50" charset="0"/>
                      </a:endParaRPr>
                    </a:p>
                  </a:txBody>
                  <a:tcPr marR="0" marT="91440" marB="0"/>
                </a:tc>
                <a:extLst>
                  <a:ext uri="{0D108BD9-81ED-4DB2-BD59-A6C34878D82A}">
                    <a16:rowId xmlns:a16="http://schemas.microsoft.com/office/drawing/2014/main" val="3874638574"/>
                  </a:ext>
                </a:extLst>
              </a:tr>
              <a:tr h="309980">
                <a:tc>
                  <a:txBody>
                    <a:bodyPr/>
                    <a:lstStyle/>
                    <a:p>
                      <a:pPr algn="l" fontAlgn="b"/>
                      <a:r>
                        <a:rPr lang="en-US" sz="1600" u="none" strike="noStrike">
                          <a:effectLst/>
                          <a:latin typeface="Proxima Nova" panose="02000506030000020004" pitchFamily="50" charset="0"/>
                        </a:rPr>
                        <a:t>Otisco</a:t>
                      </a:r>
                      <a:endParaRPr lang="en-US" sz="1600" b="0" i="0" u="none" strike="noStrike">
                        <a:solidFill>
                          <a:srgbClr val="000000"/>
                        </a:solidFill>
                        <a:effectLst/>
                        <a:latin typeface="Proxima Nova" panose="02000506030000020004" pitchFamily="50" charset="0"/>
                      </a:endParaRPr>
                    </a:p>
                  </a:txBody>
                  <a:tcPr marR="0" marT="91440" marB="0"/>
                </a:tc>
                <a:tc>
                  <a:txBody>
                    <a:bodyPr/>
                    <a:lstStyle/>
                    <a:p>
                      <a:pPr algn="l" fontAlgn="b">
                        <a:spcBef>
                          <a:spcPts val="0"/>
                        </a:spcBef>
                        <a:spcAft>
                          <a:spcPts val="0"/>
                        </a:spcAft>
                      </a:pPr>
                      <a:r>
                        <a:rPr lang="en-US" sz="1600" u="none" strike="noStrike" dirty="0">
                          <a:effectLst/>
                          <a:latin typeface="Proxima Nova" panose="02000506030000020004" pitchFamily="50" charset="0"/>
                        </a:rPr>
                        <a:t>2,368 </a:t>
                      </a:r>
                      <a:endParaRPr lang="en-US" sz="1600" b="0" i="0" u="none" strike="noStrike" dirty="0">
                        <a:solidFill>
                          <a:srgbClr val="000000"/>
                        </a:solidFill>
                        <a:effectLst/>
                        <a:latin typeface="Proxima Nova" panose="02000506030000020004" pitchFamily="50" charset="0"/>
                      </a:endParaRPr>
                    </a:p>
                  </a:txBody>
                  <a:tcPr marR="0" marT="91440" marB="0"/>
                </a:tc>
                <a:extLst>
                  <a:ext uri="{0D108BD9-81ED-4DB2-BD59-A6C34878D82A}">
                    <a16:rowId xmlns:a16="http://schemas.microsoft.com/office/drawing/2014/main" val="3284618125"/>
                  </a:ext>
                </a:extLst>
              </a:tr>
              <a:tr h="309980">
                <a:tc>
                  <a:txBody>
                    <a:bodyPr/>
                    <a:lstStyle/>
                    <a:p>
                      <a:pPr algn="l" fontAlgn="b"/>
                      <a:r>
                        <a:rPr lang="en-US" sz="1600" u="none" strike="noStrike">
                          <a:effectLst/>
                          <a:latin typeface="Proxima Nova" panose="02000506030000020004" pitchFamily="50" charset="0"/>
                        </a:rPr>
                        <a:t>Fabius</a:t>
                      </a:r>
                      <a:endParaRPr lang="en-US" sz="1600" b="0" i="0" u="none" strike="noStrike">
                        <a:solidFill>
                          <a:srgbClr val="000000"/>
                        </a:solidFill>
                        <a:effectLst/>
                        <a:latin typeface="Proxima Nova" panose="02000506030000020004" pitchFamily="50" charset="0"/>
                      </a:endParaRPr>
                    </a:p>
                  </a:txBody>
                  <a:tcPr marR="0" marT="91440" marB="0"/>
                </a:tc>
                <a:tc>
                  <a:txBody>
                    <a:bodyPr/>
                    <a:lstStyle/>
                    <a:p>
                      <a:pPr algn="l" fontAlgn="b">
                        <a:spcBef>
                          <a:spcPts val="0"/>
                        </a:spcBef>
                        <a:spcAft>
                          <a:spcPts val="0"/>
                        </a:spcAft>
                      </a:pPr>
                      <a:r>
                        <a:rPr lang="en-US" sz="1600" u="none" strike="noStrike" dirty="0">
                          <a:effectLst/>
                          <a:latin typeface="Proxima Nova" panose="02000506030000020004" pitchFamily="50" charset="0"/>
                        </a:rPr>
                        <a:t>2,006 </a:t>
                      </a:r>
                      <a:endParaRPr lang="en-US" sz="1600" b="0" i="0" u="none" strike="noStrike" dirty="0">
                        <a:solidFill>
                          <a:srgbClr val="000000"/>
                        </a:solidFill>
                        <a:effectLst/>
                        <a:latin typeface="Proxima Nova" panose="02000506030000020004" pitchFamily="50" charset="0"/>
                      </a:endParaRPr>
                    </a:p>
                  </a:txBody>
                  <a:tcPr marR="0" marT="91440" marB="0"/>
                </a:tc>
                <a:extLst>
                  <a:ext uri="{0D108BD9-81ED-4DB2-BD59-A6C34878D82A}">
                    <a16:rowId xmlns:a16="http://schemas.microsoft.com/office/drawing/2014/main" val="2359497206"/>
                  </a:ext>
                </a:extLst>
              </a:tr>
              <a:tr h="309980">
                <a:tc>
                  <a:txBody>
                    <a:bodyPr/>
                    <a:lstStyle/>
                    <a:p>
                      <a:pPr algn="l" fontAlgn="b"/>
                      <a:r>
                        <a:rPr lang="en-US" sz="1600" u="none" strike="noStrike">
                          <a:effectLst/>
                          <a:latin typeface="Proxima Nova" panose="02000506030000020004" pitchFamily="50" charset="0"/>
                        </a:rPr>
                        <a:t>Spafford</a:t>
                      </a:r>
                      <a:endParaRPr lang="en-US" sz="1600" b="0" i="0" u="none" strike="noStrike">
                        <a:solidFill>
                          <a:srgbClr val="000000"/>
                        </a:solidFill>
                        <a:effectLst/>
                        <a:latin typeface="Proxima Nova" panose="02000506030000020004" pitchFamily="50" charset="0"/>
                      </a:endParaRPr>
                    </a:p>
                  </a:txBody>
                  <a:tcPr marR="0" marT="91440" marB="0"/>
                </a:tc>
                <a:tc>
                  <a:txBody>
                    <a:bodyPr/>
                    <a:lstStyle/>
                    <a:p>
                      <a:pPr algn="l" fontAlgn="b">
                        <a:spcBef>
                          <a:spcPts val="0"/>
                        </a:spcBef>
                        <a:spcAft>
                          <a:spcPts val="0"/>
                        </a:spcAft>
                      </a:pPr>
                      <a:r>
                        <a:rPr lang="en-US" sz="1600" u="none" strike="noStrike" dirty="0">
                          <a:effectLst/>
                          <a:latin typeface="Proxima Nova" panose="02000506030000020004" pitchFamily="50" charset="0"/>
                        </a:rPr>
                        <a:t>1,588 </a:t>
                      </a:r>
                      <a:endParaRPr lang="en-US" sz="1600" b="0" i="0" u="none" strike="noStrike" dirty="0">
                        <a:solidFill>
                          <a:srgbClr val="000000"/>
                        </a:solidFill>
                        <a:effectLst/>
                        <a:latin typeface="Proxima Nova" panose="02000506030000020004" pitchFamily="50" charset="0"/>
                      </a:endParaRPr>
                    </a:p>
                  </a:txBody>
                  <a:tcPr marR="0" marT="91440" marB="0"/>
                </a:tc>
                <a:extLst>
                  <a:ext uri="{0D108BD9-81ED-4DB2-BD59-A6C34878D82A}">
                    <a16:rowId xmlns:a16="http://schemas.microsoft.com/office/drawing/2014/main" val="1661900184"/>
                  </a:ext>
                </a:extLst>
              </a:tr>
            </a:tbl>
          </a:graphicData>
        </a:graphic>
      </p:graphicFrame>
      <p:sp>
        <p:nvSpPr>
          <p:cNvPr id="7" name="TextBox 6"/>
          <p:cNvSpPr txBox="1"/>
          <p:nvPr/>
        </p:nvSpPr>
        <p:spPr>
          <a:xfrm>
            <a:off x="4963721" y="93273"/>
            <a:ext cx="2401619" cy="338554"/>
          </a:xfrm>
          <a:prstGeom prst="rect">
            <a:avLst/>
          </a:prstGeom>
          <a:noFill/>
        </p:spPr>
        <p:txBody>
          <a:bodyPr wrap="none" rtlCol="0">
            <a:spAutoFit/>
          </a:bodyPr>
          <a:lstStyle/>
          <a:p>
            <a:r>
              <a:rPr lang="en-US" sz="1600" dirty="0">
                <a:latin typeface="Proxima Nova Black" panose="02000506030000020004" pitchFamily="50" charset="0"/>
              </a:rPr>
              <a:t>Total Population, 2020</a:t>
            </a:r>
          </a:p>
        </p:txBody>
      </p:sp>
      <p:sp>
        <p:nvSpPr>
          <p:cNvPr id="8" name="TextBox 7"/>
          <p:cNvSpPr txBox="1"/>
          <p:nvPr/>
        </p:nvSpPr>
        <p:spPr>
          <a:xfrm>
            <a:off x="8394971" y="100821"/>
            <a:ext cx="3193503" cy="338554"/>
          </a:xfrm>
          <a:prstGeom prst="rect">
            <a:avLst/>
          </a:prstGeom>
          <a:noFill/>
        </p:spPr>
        <p:txBody>
          <a:bodyPr wrap="none" rtlCol="0">
            <a:spAutoFit/>
          </a:bodyPr>
          <a:lstStyle/>
          <a:p>
            <a:r>
              <a:rPr lang="en-US" sz="1600" dirty="0">
                <a:latin typeface="Proxima Nova Black" panose="02000506030000020004" pitchFamily="50" charset="0"/>
              </a:rPr>
              <a:t>Population Change, 2010-2020</a:t>
            </a:r>
          </a:p>
        </p:txBody>
      </p:sp>
      <p:graphicFrame>
        <p:nvGraphicFramePr>
          <p:cNvPr id="9" name="Table 8"/>
          <p:cNvGraphicFramePr>
            <a:graphicFrameLocks noGrp="1"/>
          </p:cNvGraphicFramePr>
          <p:nvPr>
            <p:extLst>
              <p:ext uri="{D42A27DB-BD31-4B8C-83A1-F6EECF244321}">
                <p14:modId xmlns:p14="http://schemas.microsoft.com/office/powerpoint/2010/main" val="2172462440"/>
              </p:ext>
            </p:extLst>
          </p:nvPr>
        </p:nvGraphicFramePr>
        <p:xfrm>
          <a:off x="8467723" y="431833"/>
          <a:ext cx="3048001" cy="6370320"/>
        </p:xfrm>
        <a:graphic>
          <a:graphicData uri="http://schemas.openxmlformats.org/drawingml/2006/table">
            <a:tbl>
              <a:tblPr>
                <a:tableStyleId>{5C22544A-7EE6-4342-B048-85BDC9FD1C3A}</a:tableStyleId>
              </a:tblPr>
              <a:tblGrid>
                <a:gridCol w="1717964">
                  <a:extLst>
                    <a:ext uri="{9D8B030D-6E8A-4147-A177-3AD203B41FA5}">
                      <a16:colId xmlns:a16="http://schemas.microsoft.com/office/drawing/2014/main" val="1003343169"/>
                    </a:ext>
                  </a:extLst>
                </a:gridCol>
                <a:gridCol w="1330037">
                  <a:extLst>
                    <a:ext uri="{9D8B030D-6E8A-4147-A177-3AD203B41FA5}">
                      <a16:colId xmlns:a16="http://schemas.microsoft.com/office/drawing/2014/main" val="3178333887"/>
                    </a:ext>
                  </a:extLst>
                </a:gridCol>
              </a:tblGrid>
              <a:tr h="324390">
                <a:tc>
                  <a:txBody>
                    <a:bodyPr/>
                    <a:lstStyle/>
                    <a:p>
                      <a:pPr algn="l" fontAlgn="b"/>
                      <a:r>
                        <a:rPr lang="en-US" sz="1600" b="1" u="none" strike="noStrike" dirty="0">
                          <a:effectLst/>
                          <a:latin typeface="Proxima Nova Black" panose="02000506030000020004" pitchFamily="50" charset="0"/>
                        </a:rPr>
                        <a:t>Van Buren</a:t>
                      </a:r>
                      <a:endParaRPr lang="en-US" sz="1600" b="1" i="0" u="none" strike="noStrike" dirty="0">
                        <a:solidFill>
                          <a:srgbClr val="000000"/>
                        </a:solidFill>
                        <a:effectLst/>
                        <a:latin typeface="Proxima Nova Black" panose="02000506030000020004" pitchFamily="50" charset="0"/>
                      </a:endParaRPr>
                    </a:p>
                  </a:txBody>
                  <a:tcPr marR="9525" marT="91440" marB="0" anchor="b"/>
                </a:tc>
                <a:tc>
                  <a:txBody>
                    <a:bodyPr/>
                    <a:lstStyle/>
                    <a:p>
                      <a:pPr algn="l" fontAlgn="b"/>
                      <a:r>
                        <a:rPr lang="en-US" sz="1600" b="1" u="none" strike="noStrike" dirty="0">
                          <a:effectLst/>
                          <a:latin typeface="Proxima Nova Black" panose="02000506030000020004" pitchFamily="50" charset="0"/>
                        </a:rPr>
                        <a:t>9.0%</a:t>
                      </a:r>
                      <a:endParaRPr lang="en-US" sz="1600" b="1" i="0" u="none" strike="noStrike" dirty="0">
                        <a:solidFill>
                          <a:srgbClr val="000000"/>
                        </a:solidFill>
                        <a:effectLst/>
                        <a:latin typeface="Proxima Nova Black" panose="02000506030000020004" pitchFamily="50" charset="0"/>
                      </a:endParaRPr>
                    </a:p>
                  </a:txBody>
                  <a:tcPr marR="9525" marT="91440" marB="0" anchor="b"/>
                </a:tc>
                <a:extLst>
                  <a:ext uri="{0D108BD9-81ED-4DB2-BD59-A6C34878D82A}">
                    <a16:rowId xmlns:a16="http://schemas.microsoft.com/office/drawing/2014/main" val="3148365364"/>
                  </a:ext>
                </a:extLst>
              </a:tr>
              <a:tr h="324390">
                <a:tc>
                  <a:txBody>
                    <a:bodyPr/>
                    <a:lstStyle/>
                    <a:p>
                      <a:pPr algn="l" fontAlgn="b"/>
                      <a:r>
                        <a:rPr lang="en-US" sz="1600" b="0" u="none" strike="noStrike" dirty="0">
                          <a:effectLst/>
                          <a:latin typeface="Proxima Nova" panose="02000506030000020004" pitchFamily="50" charset="0"/>
                        </a:rPr>
                        <a:t>Lysander</a:t>
                      </a:r>
                      <a:endParaRPr lang="en-US" sz="1600" b="0" i="0" u="none" strike="noStrike" dirty="0">
                        <a:solidFill>
                          <a:srgbClr val="000000"/>
                        </a:solidFill>
                        <a:effectLst/>
                        <a:latin typeface="Proxima Nova" panose="02000506030000020004" pitchFamily="50" charset="0"/>
                      </a:endParaRPr>
                    </a:p>
                  </a:txBody>
                  <a:tcPr marR="9525" marT="91440" marB="0" anchor="b"/>
                </a:tc>
                <a:tc>
                  <a:txBody>
                    <a:bodyPr/>
                    <a:lstStyle/>
                    <a:p>
                      <a:pPr algn="l" fontAlgn="b"/>
                      <a:r>
                        <a:rPr lang="en-US" sz="1600" b="0" u="none" strike="noStrike" dirty="0">
                          <a:effectLst/>
                          <a:latin typeface="Proxima Nova" panose="02000506030000020004" pitchFamily="50" charset="0"/>
                        </a:rPr>
                        <a:t>6.0%</a:t>
                      </a:r>
                      <a:endParaRPr lang="en-US" sz="1600" b="0" i="0" u="none" strike="noStrike" dirty="0">
                        <a:solidFill>
                          <a:srgbClr val="000000"/>
                        </a:solidFill>
                        <a:effectLst/>
                        <a:latin typeface="Proxima Nova" panose="02000506030000020004" pitchFamily="50" charset="0"/>
                      </a:endParaRPr>
                    </a:p>
                  </a:txBody>
                  <a:tcPr marR="9525" marT="91440" marB="0" anchor="b"/>
                </a:tc>
                <a:extLst>
                  <a:ext uri="{0D108BD9-81ED-4DB2-BD59-A6C34878D82A}">
                    <a16:rowId xmlns:a16="http://schemas.microsoft.com/office/drawing/2014/main" val="1485113246"/>
                  </a:ext>
                </a:extLst>
              </a:tr>
              <a:tr h="324390">
                <a:tc>
                  <a:txBody>
                    <a:bodyPr/>
                    <a:lstStyle/>
                    <a:p>
                      <a:pPr algn="l" fontAlgn="b"/>
                      <a:r>
                        <a:rPr lang="en-US" sz="1600" u="none" strike="noStrike" dirty="0">
                          <a:effectLst/>
                          <a:latin typeface="Proxima Nova" panose="02000506030000020004" pitchFamily="50" charset="0"/>
                        </a:rPr>
                        <a:t>Camillus</a:t>
                      </a:r>
                      <a:endParaRPr lang="en-US" sz="1600" b="0" i="0" u="none" strike="noStrike" dirty="0">
                        <a:solidFill>
                          <a:srgbClr val="000000"/>
                        </a:solidFill>
                        <a:effectLst/>
                        <a:latin typeface="Proxima Nova" panose="02000506030000020004" pitchFamily="50" charset="0"/>
                      </a:endParaRPr>
                    </a:p>
                  </a:txBody>
                  <a:tcPr marR="9525" marT="91440" marB="0" anchor="b"/>
                </a:tc>
                <a:tc>
                  <a:txBody>
                    <a:bodyPr/>
                    <a:lstStyle/>
                    <a:p>
                      <a:pPr algn="l" fontAlgn="b"/>
                      <a:r>
                        <a:rPr lang="en-US" sz="1600" u="none" strike="noStrike" dirty="0">
                          <a:effectLst/>
                          <a:latin typeface="Proxima Nova" panose="02000506030000020004" pitchFamily="50" charset="0"/>
                        </a:rPr>
                        <a:t>4.9%</a:t>
                      </a:r>
                      <a:endParaRPr lang="en-US" sz="1600" b="0" i="0" u="none" strike="noStrike" dirty="0">
                        <a:solidFill>
                          <a:srgbClr val="000000"/>
                        </a:solidFill>
                        <a:effectLst/>
                        <a:latin typeface="Proxima Nova" panose="02000506030000020004" pitchFamily="50" charset="0"/>
                      </a:endParaRPr>
                    </a:p>
                  </a:txBody>
                  <a:tcPr marR="9525" marT="91440" marB="0" anchor="b"/>
                </a:tc>
                <a:extLst>
                  <a:ext uri="{0D108BD9-81ED-4DB2-BD59-A6C34878D82A}">
                    <a16:rowId xmlns:a16="http://schemas.microsoft.com/office/drawing/2014/main" val="933300768"/>
                  </a:ext>
                </a:extLst>
              </a:tr>
              <a:tr h="324390">
                <a:tc>
                  <a:txBody>
                    <a:bodyPr/>
                    <a:lstStyle/>
                    <a:p>
                      <a:pPr algn="l" fontAlgn="b"/>
                      <a:r>
                        <a:rPr lang="en-US" sz="1600" u="none" strike="noStrike" dirty="0">
                          <a:effectLst/>
                          <a:latin typeface="Proxima Nova" panose="02000506030000020004" pitchFamily="50" charset="0"/>
                        </a:rPr>
                        <a:t>Manlius</a:t>
                      </a:r>
                      <a:endParaRPr lang="en-US" sz="1600" b="0" i="0" u="none" strike="noStrike" dirty="0">
                        <a:solidFill>
                          <a:srgbClr val="000000"/>
                        </a:solidFill>
                        <a:effectLst/>
                        <a:latin typeface="Proxima Nova" panose="02000506030000020004" pitchFamily="50" charset="0"/>
                      </a:endParaRPr>
                    </a:p>
                  </a:txBody>
                  <a:tcPr marR="9525" marT="91440" marB="0" anchor="b"/>
                </a:tc>
                <a:tc>
                  <a:txBody>
                    <a:bodyPr/>
                    <a:lstStyle/>
                    <a:p>
                      <a:pPr algn="l" fontAlgn="b"/>
                      <a:r>
                        <a:rPr lang="en-US" sz="1600" u="none" strike="noStrike" dirty="0">
                          <a:effectLst/>
                          <a:latin typeface="Proxima Nova" panose="02000506030000020004" pitchFamily="50" charset="0"/>
                        </a:rPr>
                        <a:t>4.1%</a:t>
                      </a:r>
                      <a:endParaRPr lang="en-US" sz="1600" b="0" i="0" u="none" strike="noStrike" dirty="0">
                        <a:solidFill>
                          <a:srgbClr val="000000"/>
                        </a:solidFill>
                        <a:effectLst/>
                        <a:latin typeface="Proxima Nova" panose="02000506030000020004" pitchFamily="50" charset="0"/>
                      </a:endParaRPr>
                    </a:p>
                  </a:txBody>
                  <a:tcPr marR="9525" marT="91440" marB="0" anchor="b"/>
                </a:tc>
                <a:extLst>
                  <a:ext uri="{0D108BD9-81ED-4DB2-BD59-A6C34878D82A}">
                    <a16:rowId xmlns:a16="http://schemas.microsoft.com/office/drawing/2014/main" val="3818742681"/>
                  </a:ext>
                </a:extLst>
              </a:tr>
              <a:tr h="324390">
                <a:tc>
                  <a:txBody>
                    <a:bodyPr/>
                    <a:lstStyle/>
                    <a:p>
                      <a:pPr algn="l" fontAlgn="b"/>
                      <a:r>
                        <a:rPr lang="en-US" sz="1600" u="none" strike="noStrike" dirty="0">
                          <a:effectLst/>
                          <a:latin typeface="Proxima Nova" panose="02000506030000020004" pitchFamily="50" charset="0"/>
                        </a:rPr>
                        <a:t>Clay</a:t>
                      </a:r>
                      <a:endParaRPr lang="en-US" sz="1600" b="0" i="0" u="none" strike="noStrike" dirty="0">
                        <a:solidFill>
                          <a:srgbClr val="000000"/>
                        </a:solidFill>
                        <a:effectLst/>
                        <a:latin typeface="Proxima Nova" panose="02000506030000020004" pitchFamily="50" charset="0"/>
                      </a:endParaRPr>
                    </a:p>
                  </a:txBody>
                  <a:tcPr marR="9525" marT="91440" marB="0" anchor="b"/>
                </a:tc>
                <a:tc>
                  <a:txBody>
                    <a:bodyPr/>
                    <a:lstStyle/>
                    <a:p>
                      <a:pPr algn="l" fontAlgn="b"/>
                      <a:r>
                        <a:rPr lang="en-US" sz="1600" u="none" strike="noStrike" dirty="0">
                          <a:effectLst/>
                          <a:latin typeface="Proxima Nova" panose="02000506030000020004" pitchFamily="50" charset="0"/>
                        </a:rPr>
                        <a:t>4.0%</a:t>
                      </a:r>
                      <a:endParaRPr lang="en-US" sz="1600" b="0" i="0" u="none" strike="noStrike" dirty="0">
                        <a:solidFill>
                          <a:srgbClr val="000000"/>
                        </a:solidFill>
                        <a:effectLst/>
                        <a:latin typeface="Proxima Nova" panose="02000506030000020004" pitchFamily="50" charset="0"/>
                      </a:endParaRPr>
                    </a:p>
                  </a:txBody>
                  <a:tcPr marR="9525" marT="91440" marB="0" anchor="b"/>
                </a:tc>
                <a:extLst>
                  <a:ext uri="{0D108BD9-81ED-4DB2-BD59-A6C34878D82A}">
                    <a16:rowId xmlns:a16="http://schemas.microsoft.com/office/drawing/2014/main" val="3476353411"/>
                  </a:ext>
                </a:extLst>
              </a:tr>
              <a:tr h="324390">
                <a:tc>
                  <a:txBody>
                    <a:bodyPr/>
                    <a:lstStyle/>
                    <a:p>
                      <a:pPr algn="l" fontAlgn="b"/>
                      <a:r>
                        <a:rPr lang="en-US" sz="1600" u="none" strike="noStrike" dirty="0" err="1">
                          <a:effectLst/>
                          <a:latin typeface="Proxima Nova" panose="02000506030000020004" pitchFamily="50" charset="0"/>
                        </a:rPr>
                        <a:t>Fabius</a:t>
                      </a:r>
                      <a:endParaRPr lang="en-US" sz="1600" b="0" i="0" u="none" strike="noStrike" dirty="0">
                        <a:solidFill>
                          <a:srgbClr val="000000"/>
                        </a:solidFill>
                        <a:effectLst/>
                        <a:latin typeface="Proxima Nova" panose="02000506030000020004" pitchFamily="50" charset="0"/>
                      </a:endParaRPr>
                    </a:p>
                  </a:txBody>
                  <a:tcPr marR="9525" marT="91440" marB="0" anchor="b"/>
                </a:tc>
                <a:tc>
                  <a:txBody>
                    <a:bodyPr/>
                    <a:lstStyle/>
                    <a:p>
                      <a:pPr algn="l" fontAlgn="b"/>
                      <a:r>
                        <a:rPr lang="en-US" sz="1600" u="none" strike="noStrike" dirty="0">
                          <a:effectLst/>
                          <a:latin typeface="Proxima Nova" panose="02000506030000020004" pitchFamily="50" charset="0"/>
                        </a:rPr>
                        <a:t>2.1%</a:t>
                      </a:r>
                      <a:endParaRPr lang="en-US" sz="1600" b="0" i="0" u="none" strike="noStrike" dirty="0">
                        <a:solidFill>
                          <a:srgbClr val="000000"/>
                        </a:solidFill>
                        <a:effectLst/>
                        <a:latin typeface="Proxima Nova" panose="02000506030000020004" pitchFamily="50" charset="0"/>
                      </a:endParaRPr>
                    </a:p>
                  </a:txBody>
                  <a:tcPr marR="9525" marT="91440" marB="0" anchor="b"/>
                </a:tc>
                <a:extLst>
                  <a:ext uri="{0D108BD9-81ED-4DB2-BD59-A6C34878D82A}">
                    <a16:rowId xmlns:a16="http://schemas.microsoft.com/office/drawing/2014/main" val="3426744887"/>
                  </a:ext>
                </a:extLst>
              </a:tr>
              <a:tr h="324390">
                <a:tc>
                  <a:txBody>
                    <a:bodyPr/>
                    <a:lstStyle/>
                    <a:p>
                      <a:pPr algn="l" fontAlgn="b"/>
                      <a:r>
                        <a:rPr lang="en-US" sz="1600" u="none" strike="noStrike">
                          <a:effectLst/>
                          <a:latin typeface="Proxima Nova" panose="02000506030000020004" pitchFamily="50" charset="0"/>
                        </a:rPr>
                        <a:t>DeWitt</a:t>
                      </a:r>
                      <a:endParaRPr lang="en-US" sz="1600" b="0" i="0" u="none" strike="noStrike">
                        <a:solidFill>
                          <a:srgbClr val="000000"/>
                        </a:solidFill>
                        <a:effectLst/>
                        <a:latin typeface="Proxima Nova" panose="02000506030000020004" pitchFamily="50" charset="0"/>
                      </a:endParaRPr>
                    </a:p>
                  </a:txBody>
                  <a:tcPr marR="9525" marT="91440" marB="0" anchor="b"/>
                </a:tc>
                <a:tc>
                  <a:txBody>
                    <a:bodyPr/>
                    <a:lstStyle/>
                    <a:p>
                      <a:pPr algn="l" fontAlgn="b"/>
                      <a:r>
                        <a:rPr lang="en-US" sz="1600" u="none" strike="noStrike" dirty="0">
                          <a:effectLst/>
                          <a:latin typeface="Proxima Nova" panose="02000506030000020004" pitchFamily="50" charset="0"/>
                        </a:rPr>
                        <a:t>0.9%</a:t>
                      </a:r>
                      <a:endParaRPr lang="en-US" sz="1600" b="0" i="0" u="none" strike="noStrike" dirty="0">
                        <a:solidFill>
                          <a:srgbClr val="000000"/>
                        </a:solidFill>
                        <a:effectLst/>
                        <a:latin typeface="Proxima Nova" panose="02000506030000020004" pitchFamily="50" charset="0"/>
                      </a:endParaRPr>
                    </a:p>
                  </a:txBody>
                  <a:tcPr marR="9525" marT="91440" marB="0" anchor="b"/>
                </a:tc>
                <a:extLst>
                  <a:ext uri="{0D108BD9-81ED-4DB2-BD59-A6C34878D82A}">
                    <a16:rowId xmlns:a16="http://schemas.microsoft.com/office/drawing/2014/main" val="2170868084"/>
                  </a:ext>
                </a:extLst>
              </a:tr>
              <a:tr h="324390">
                <a:tc>
                  <a:txBody>
                    <a:bodyPr/>
                    <a:lstStyle/>
                    <a:p>
                      <a:pPr algn="l" fontAlgn="b"/>
                      <a:r>
                        <a:rPr lang="en-US" sz="1600" u="none" strike="noStrike">
                          <a:effectLst/>
                          <a:latin typeface="Proxima Nova" panose="02000506030000020004" pitchFamily="50" charset="0"/>
                        </a:rPr>
                        <a:t>Pompey</a:t>
                      </a:r>
                      <a:endParaRPr lang="en-US" sz="1600" b="0" i="0" u="none" strike="noStrike">
                        <a:solidFill>
                          <a:srgbClr val="000000"/>
                        </a:solidFill>
                        <a:effectLst/>
                        <a:latin typeface="Proxima Nova" panose="02000506030000020004" pitchFamily="50" charset="0"/>
                      </a:endParaRPr>
                    </a:p>
                  </a:txBody>
                  <a:tcPr marR="9525" marT="91440" marB="0" anchor="b"/>
                </a:tc>
                <a:tc>
                  <a:txBody>
                    <a:bodyPr/>
                    <a:lstStyle/>
                    <a:p>
                      <a:pPr algn="l" fontAlgn="b"/>
                      <a:r>
                        <a:rPr lang="en-US" sz="1600" u="none" strike="noStrike" dirty="0">
                          <a:effectLst/>
                          <a:latin typeface="Proxima Nova" panose="02000506030000020004" pitchFamily="50" charset="0"/>
                        </a:rPr>
                        <a:t>0.0%</a:t>
                      </a:r>
                      <a:endParaRPr lang="en-US" sz="1600" b="0" i="0" u="none" strike="noStrike" dirty="0">
                        <a:solidFill>
                          <a:srgbClr val="000000"/>
                        </a:solidFill>
                        <a:effectLst/>
                        <a:latin typeface="Proxima Nova" panose="02000506030000020004" pitchFamily="50" charset="0"/>
                      </a:endParaRPr>
                    </a:p>
                  </a:txBody>
                  <a:tcPr marR="9525" marT="91440" marB="0" anchor="b"/>
                </a:tc>
                <a:extLst>
                  <a:ext uri="{0D108BD9-81ED-4DB2-BD59-A6C34878D82A}">
                    <a16:rowId xmlns:a16="http://schemas.microsoft.com/office/drawing/2014/main" val="1858870895"/>
                  </a:ext>
                </a:extLst>
              </a:tr>
              <a:tr h="324390">
                <a:tc>
                  <a:txBody>
                    <a:bodyPr/>
                    <a:lstStyle/>
                    <a:p>
                      <a:pPr algn="l" fontAlgn="b"/>
                      <a:r>
                        <a:rPr lang="en-US" sz="1600" u="none" strike="noStrike">
                          <a:effectLst/>
                          <a:latin typeface="Proxima Nova" panose="02000506030000020004" pitchFamily="50" charset="0"/>
                        </a:rPr>
                        <a:t>Geddes</a:t>
                      </a:r>
                      <a:endParaRPr lang="en-US" sz="1600" b="0" i="0" u="none" strike="noStrike">
                        <a:solidFill>
                          <a:srgbClr val="000000"/>
                        </a:solidFill>
                        <a:effectLst/>
                        <a:latin typeface="Proxima Nova" panose="02000506030000020004" pitchFamily="50" charset="0"/>
                      </a:endParaRPr>
                    </a:p>
                  </a:txBody>
                  <a:tcPr marR="9525" marT="91440" marB="0" anchor="b"/>
                </a:tc>
                <a:tc>
                  <a:txBody>
                    <a:bodyPr/>
                    <a:lstStyle/>
                    <a:p>
                      <a:pPr algn="l" fontAlgn="b"/>
                      <a:r>
                        <a:rPr lang="en-US" sz="1600" u="none" strike="noStrike" dirty="0">
                          <a:effectLst/>
                          <a:latin typeface="Proxima Nova" panose="02000506030000020004" pitchFamily="50" charset="0"/>
                        </a:rPr>
                        <a:t>0.0%</a:t>
                      </a:r>
                      <a:endParaRPr lang="en-US" sz="1600" b="0" i="0" u="none" strike="noStrike" dirty="0">
                        <a:solidFill>
                          <a:srgbClr val="000000"/>
                        </a:solidFill>
                        <a:effectLst/>
                        <a:latin typeface="Proxima Nova" panose="02000506030000020004" pitchFamily="50" charset="0"/>
                      </a:endParaRPr>
                    </a:p>
                  </a:txBody>
                  <a:tcPr marR="9525" marT="91440" marB="0" anchor="b"/>
                </a:tc>
                <a:extLst>
                  <a:ext uri="{0D108BD9-81ED-4DB2-BD59-A6C34878D82A}">
                    <a16:rowId xmlns:a16="http://schemas.microsoft.com/office/drawing/2014/main" val="3612085013"/>
                  </a:ext>
                </a:extLst>
              </a:tr>
              <a:tr h="324390">
                <a:tc>
                  <a:txBody>
                    <a:bodyPr/>
                    <a:lstStyle/>
                    <a:p>
                      <a:pPr algn="l" fontAlgn="b"/>
                      <a:r>
                        <a:rPr lang="en-US" sz="1600" u="none" strike="noStrike">
                          <a:effectLst/>
                          <a:latin typeface="Proxima Nova" panose="02000506030000020004" pitchFamily="50" charset="0"/>
                        </a:rPr>
                        <a:t>Cicero</a:t>
                      </a:r>
                      <a:endParaRPr lang="en-US" sz="1600" b="0" i="0" u="none" strike="noStrike">
                        <a:solidFill>
                          <a:srgbClr val="000000"/>
                        </a:solidFill>
                        <a:effectLst/>
                        <a:latin typeface="Proxima Nova" panose="02000506030000020004" pitchFamily="50" charset="0"/>
                      </a:endParaRPr>
                    </a:p>
                  </a:txBody>
                  <a:tcPr marR="9525" marT="91440" marB="0" anchor="b"/>
                </a:tc>
                <a:tc>
                  <a:txBody>
                    <a:bodyPr/>
                    <a:lstStyle/>
                    <a:p>
                      <a:pPr algn="l" fontAlgn="b"/>
                      <a:r>
                        <a:rPr lang="en-US" sz="1600" u="none" strike="noStrike" dirty="0">
                          <a:effectLst/>
                          <a:latin typeface="Proxima Nova" panose="02000506030000020004" pitchFamily="50" charset="0"/>
                        </a:rPr>
                        <a:t>-0.6%</a:t>
                      </a:r>
                      <a:endParaRPr lang="en-US" sz="1600" b="0" i="0" u="none" strike="noStrike" dirty="0">
                        <a:solidFill>
                          <a:srgbClr val="000000"/>
                        </a:solidFill>
                        <a:effectLst/>
                        <a:latin typeface="Proxima Nova" panose="02000506030000020004" pitchFamily="50" charset="0"/>
                      </a:endParaRPr>
                    </a:p>
                  </a:txBody>
                  <a:tcPr marR="9525" marT="91440" marB="0" anchor="b"/>
                </a:tc>
                <a:extLst>
                  <a:ext uri="{0D108BD9-81ED-4DB2-BD59-A6C34878D82A}">
                    <a16:rowId xmlns:a16="http://schemas.microsoft.com/office/drawing/2014/main" val="3479220397"/>
                  </a:ext>
                </a:extLst>
              </a:tr>
              <a:tr h="324390">
                <a:tc>
                  <a:txBody>
                    <a:bodyPr/>
                    <a:lstStyle/>
                    <a:p>
                      <a:pPr algn="l" fontAlgn="b"/>
                      <a:r>
                        <a:rPr lang="en-US" sz="1600" u="none" strike="noStrike">
                          <a:effectLst/>
                          <a:latin typeface="Proxima Nova" panose="02000506030000020004" pitchFamily="50" charset="0"/>
                        </a:rPr>
                        <a:t>LaFayette</a:t>
                      </a:r>
                      <a:endParaRPr lang="en-US" sz="1600" b="0" i="0" u="none" strike="noStrike">
                        <a:solidFill>
                          <a:srgbClr val="000000"/>
                        </a:solidFill>
                        <a:effectLst/>
                        <a:latin typeface="Proxima Nova" panose="02000506030000020004" pitchFamily="50" charset="0"/>
                      </a:endParaRPr>
                    </a:p>
                  </a:txBody>
                  <a:tcPr marR="9525" marT="91440" marB="0" anchor="b"/>
                </a:tc>
                <a:tc>
                  <a:txBody>
                    <a:bodyPr/>
                    <a:lstStyle/>
                    <a:p>
                      <a:pPr algn="l" fontAlgn="b"/>
                      <a:r>
                        <a:rPr lang="en-US" sz="1600" u="none" strike="noStrike" dirty="0">
                          <a:effectLst/>
                          <a:latin typeface="Proxima Nova" panose="02000506030000020004" pitchFamily="50" charset="0"/>
                        </a:rPr>
                        <a:t>-0.9%</a:t>
                      </a:r>
                      <a:endParaRPr lang="en-US" sz="1600" b="0" i="0" u="none" strike="noStrike" dirty="0">
                        <a:solidFill>
                          <a:srgbClr val="000000"/>
                        </a:solidFill>
                        <a:effectLst/>
                        <a:latin typeface="Proxima Nova" panose="02000506030000020004" pitchFamily="50" charset="0"/>
                      </a:endParaRPr>
                    </a:p>
                  </a:txBody>
                  <a:tcPr marR="9525" marT="91440" marB="0" anchor="b"/>
                </a:tc>
                <a:extLst>
                  <a:ext uri="{0D108BD9-81ED-4DB2-BD59-A6C34878D82A}">
                    <a16:rowId xmlns:a16="http://schemas.microsoft.com/office/drawing/2014/main" val="2273560255"/>
                  </a:ext>
                </a:extLst>
              </a:tr>
              <a:tr h="305177">
                <a:tc>
                  <a:txBody>
                    <a:bodyPr/>
                    <a:lstStyle/>
                    <a:p>
                      <a:pPr algn="l" fontAlgn="b"/>
                      <a:r>
                        <a:rPr lang="en-US" sz="1600" u="none" strike="noStrike" dirty="0">
                          <a:effectLst/>
                          <a:latin typeface="Proxima Nova" panose="02000506030000020004" pitchFamily="50" charset="0"/>
                        </a:rPr>
                        <a:t>Skaneateles</a:t>
                      </a:r>
                      <a:endParaRPr lang="en-US" sz="1600" b="0" i="0" u="none" strike="noStrike" dirty="0">
                        <a:solidFill>
                          <a:srgbClr val="000000"/>
                        </a:solidFill>
                        <a:effectLst/>
                        <a:latin typeface="Proxima Nova" panose="02000506030000020004" pitchFamily="50" charset="0"/>
                      </a:endParaRPr>
                    </a:p>
                  </a:txBody>
                  <a:tcPr marR="9525" marT="91440" marB="0" anchor="b"/>
                </a:tc>
                <a:tc>
                  <a:txBody>
                    <a:bodyPr/>
                    <a:lstStyle/>
                    <a:p>
                      <a:pPr algn="l" fontAlgn="b"/>
                      <a:r>
                        <a:rPr lang="en-US" sz="1600" u="none" strike="noStrike" dirty="0">
                          <a:effectLst/>
                          <a:latin typeface="Proxima Nova" panose="02000506030000020004" pitchFamily="50" charset="0"/>
                        </a:rPr>
                        <a:t>-1.4%</a:t>
                      </a:r>
                      <a:endParaRPr lang="en-US" sz="1600" b="0" i="0" u="none" strike="noStrike" dirty="0">
                        <a:solidFill>
                          <a:srgbClr val="000000"/>
                        </a:solidFill>
                        <a:effectLst/>
                        <a:latin typeface="Proxima Nova" panose="02000506030000020004" pitchFamily="50" charset="0"/>
                      </a:endParaRPr>
                    </a:p>
                  </a:txBody>
                  <a:tcPr marR="9525" marT="91440" marB="0" anchor="b"/>
                </a:tc>
                <a:extLst>
                  <a:ext uri="{0D108BD9-81ED-4DB2-BD59-A6C34878D82A}">
                    <a16:rowId xmlns:a16="http://schemas.microsoft.com/office/drawing/2014/main" val="1036951512"/>
                  </a:ext>
                </a:extLst>
              </a:tr>
              <a:tr h="324390">
                <a:tc>
                  <a:txBody>
                    <a:bodyPr/>
                    <a:lstStyle/>
                    <a:p>
                      <a:pPr algn="l" fontAlgn="b"/>
                      <a:r>
                        <a:rPr lang="en-US" sz="1600" u="none" strike="noStrike">
                          <a:effectLst/>
                          <a:latin typeface="Proxima Nova" panose="02000506030000020004" pitchFamily="50" charset="0"/>
                        </a:rPr>
                        <a:t>Salina</a:t>
                      </a:r>
                      <a:endParaRPr lang="en-US" sz="1600" b="0" i="0" u="none" strike="noStrike">
                        <a:solidFill>
                          <a:srgbClr val="000000"/>
                        </a:solidFill>
                        <a:effectLst/>
                        <a:latin typeface="Proxima Nova" panose="02000506030000020004" pitchFamily="50" charset="0"/>
                      </a:endParaRPr>
                    </a:p>
                  </a:txBody>
                  <a:tcPr marR="9525" marT="91440" marB="0" anchor="b"/>
                </a:tc>
                <a:tc>
                  <a:txBody>
                    <a:bodyPr/>
                    <a:lstStyle/>
                    <a:p>
                      <a:pPr algn="l" fontAlgn="b"/>
                      <a:r>
                        <a:rPr lang="en-US" sz="1600" u="none" strike="noStrike" dirty="0">
                          <a:effectLst/>
                          <a:latin typeface="Proxima Nova" panose="02000506030000020004" pitchFamily="50" charset="0"/>
                        </a:rPr>
                        <a:t>-1.4%</a:t>
                      </a:r>
                      <a:endParaRPr lang="en-US" sz="1600" b="0" i="0" u="none" strike="noStrike" dirty="0">
                        <a:solidFill>
                          <a:srgbClr val="000000"/>
                        </a:solidFill>
                        <a:effectLst/>
                        <a:latin typeface="Proxima Nova" panose="02000506030000020004" pitchFamily="50" charset="0"/>
                      </a:endParaRPr>
                    </a:p>
                  </a:txBody>
                  <a:tcPr marR="9525" marT="91440" marB="0" anchor="b"/>
                </a:tc>
                <a:extLst>
                  <a:ext uri="{0D108BD9-81ED-4DB2-BD59-A6C34878D82A}">
                    <a16:rowId xmlns:a16="http://schemas.microsoft.com/office/drawing/2014/main" val="816813632"/>
                  </a:ext>
                </a:extLst>
              </a:tr>
              <a:tr h="324390">
                <a:tc>
                  <a:txBody>
                    <a:bodyPr/>
                    <a:lstStyle/>
                    <a:p>
                      <a:pPr algn="l" fontAlgn="b"/>
                      <a:r>
                        <a:rPr lang="en-US" sz="1600" u="none" strike="noStrike">
                          <a:effectLst/>
                          <a:latin typeface="Proxima Nova" panose="02000506030000020004" pitchFamily="50" charset="0"/>
                        </a:rPr>
                        <a:t>Tully</a:t>
                      </a:r>
                      <a:endParaRPr lang="en-US" sz="1600" b="0" i="0" u="none" strike="noStrike">
                        <a:solidFill>
                          <a:srgbClr val="000000"/>
                        </a:solidFill>
                        <a:effectLst/>
                        <a:latin typeface="Proxima Nova" panose="02000506030000020004" pitchFamily="50" charset="0"/>
                      </a:endParaRPr>
                    </a:p>
                  </a:txBody>
                  <a:tcPr marR="9525" marT="91440" marB="0" anchor="b"/>
                </a:tc>
                <a:tc>
                  <a:txBody>
                    <a:bodyPr/>
                    <a:lstStyle/>
                    <a:p>
                      <a:pPr algn="l" fontAlgn="b"/>
                      <a:r>
                        <a:rPr lang="en-US" sz="1600" u="none" strike="noStrike" dirty="0">
                          <a:effectLst/>
                          <a:latin typeface="Proxima Nova" panose="02000506030000020004" pitchFamily="50" charset="0"/>
                        </a:rPr>
                        <a:t>-2.3%</a:t>
                      </a:r>
                      <a:endParaRPr lang="en-US" sz="1600" b="0" i="0" u="none" strike="noStrike" dirty="0">
                        <a:solidFill>
                          <a:srgbClr val="000000"/>
                        </a:solidFill>
                        <a:effectLst/>
                        <a:latin typeface="Proxima Nova" panose="02000506030000020004" pitchFamily="50" charset="0"/>
                      </a:endParaRPr>
                    </a:p>
                  </a:txBody>
                  <a:tcPr marR="9525" marT="91440" marB="0" anchor="b"/>
                </a:tc>
                <a:extLst>
                  <a:ext uri="{0D108BD9-81ED-4DB2-BD59-A6C34878D82A}">
                    <a16:rowId xmlns:a16="http://schemas.microsoft.com/office/drawing/2014/main" val="2478771739"/>
                  </a:ext>
                </a:extLst>
              </a:tr>
              <a:tr h="324390">
                <a:tc>
                  <a:txBody>
                    <a:bodyPr/>
                    <a:lstStyle/>
                    <a:p>
                      <a:pPr algn="l" fontAlgn="b"/>
                      <a:r>
                        <a:rPr lang="en-US" sz="1600" u="none" strike="noStrike">
                          <a:effectLst/>
                          <a:latin typeface="Proxima Nova" panose="02000506030000020004" pitchFamily="50" charset="0"/>
                        </a:rPr>
                        <a:t>Marcellus</a:t>
                      </a:r>
                      <a:endParaRPr lang="en-US" sz="1600" b="0" i="0" u="none" strike="noStrike">
                        <a:solidFill>
                          <a:srgbClr val="000000"/>
                        </a:solidFill>
                        <a:effectLst/>
                        <a:latin typeface="Proxima Nova" panose="02000506030000020004" pitchFamily="50" charset="0"/>
                      </a:endParaRPr>
                    </a:p>
                  </a:txBody>
                  <a:tcPr marR="9525" marT="91440" marB="0" anchor="b"/>
                </a:tc>
                <a:tc>
                  <a:txBody>
                    <a:bodyPr/>
                    <a:lstStyle/>
                    <a:p>
                      <a:pPr algn="l" fontAlgn="b"/>
                      <a:r>
                        <a:rPr lang="en-US" sz="1600" u="none" strike="noStrike" dirty="0">
                          <a:effectLst/>
                          <a:latin typeface="Proxima Nova" panose="02000506030000020004" pitchFamily="50" charset="0"/>
                        </a:rPr>
                        <a:t>-2.3%</a:t>
                      </a:r>
                      <a:endParaRPr lang="en-US" sz="1600" b="0" i="0" u="none" strike="noStrike" dirty="0">
                        <a:solidFill>
                          <a:srgbClr val="000000"/>
                        </a:solidFill>
                        <a:effectLst/>
                        <a:latin typeface="Proxima Nova" panose="02000506030000020004" pitchFamily="50" charset="0"/>
                      </a:endParaRPr>
                    </a:p>
                  </a:txBody>
                  <a:tcPr marR="9525" marT="91440" marB="0" anchor="b"/>
                </a:tc>
                <a:extLst>
                  <a:ext uri="{0D108BD9-81ED-4DB2-BD59-A6C34878D82A}">
                    <a16:rowId xmlns:a16="http://schemas.microsoft.com/office/drawing/2014/main" val="2404192875"/>
                  </a:ext>
                </a:extLst>
              </a:tr>
              <a:tr h="324390">
                <a:tc>
                  <a:txBody>
                    <a:bodyPr/>
                    <a:lstStyle/>
                    <a:p>
                      <a:pPr algn="l" fontAlgn="b"/>
                      <a:r>
                        <a:rPr lang="en-US" sz="1600" u="none" strike="noStrike">
                          <a:effectLst/>
                          <a:latin typeface="Proxima Nova" panose="02000506030000020004" pitchFamily="50" charset="0"/>
                        </a:rPr>
                        <a:t>Spafford</a:t>
                      </a:r>
                      <a:endParaRPr lang="en-US" sz="1600" b="0" i="0" u="none" strike="noStrike">
                        <a:solidFill>
                          <a:srgbClr val="000000"/>
                        </a:solidFill>
                        <a:effectLst/>
                        <a:latin typeface="Proxima Nova" panose="02000506030000020004" pitchFamily="50" charset="0"/>
                      </a:endParaRPr>
                    </a:p>
                  </a:txBody>
                  <a:tcPr marR="9525" marT="91440" marB="0" anchor="b"/>
                </a:tc>
                <a:tc>
                  <a:txBody>
                    <a:bodyPr/>
                    <a:lstStyle/>
                    <a:p>
                      <a:pPr algn="l" fontAlgn="b"/>
                      <a:r>
                        <a:rPr lang="en-US" sz="1600" u="none" strike="noStrike" dirty="0">
                          <a:effectLst/>
                          <a:latin typeface="Proxima Nova" panose="02000506030000020004" pitchFamily="50" charset="0"/>
                        </a:rPr>
                        <a:t>-5.8%</a:t>
                      </a:r>
                      <a:endParaRPr lang="en-US" sz="1600" b="0" i="0" u="none" strike="noStrike" dirty="0">
                        <a:solidFill>
                          <a:srgbClr val="000000"/>
                        </a:solidFill>
                        <a:effectLst/>
                        <a:latin typeface="Proxima Nova" panose="02000506030000020004" pitchFamily="50" charset="0"/>
                      </a:endParaRPr>
                    </a:p>
                  </a:txBody>
                  <a:tcPr marR="9525" marT="91440" marB="0" anchor="b"/>
                </a:tc>
                <a:extLst>
                  <a:ext uri="{0D108BD9-81ED-4DB2-BD59-A6C34878D82A}">
                    <a16:rowId xmlns:a16="http://schemas.microsoft.com/office/drawing/2014/main" val="928975596"/>
                  </a:ext>
                </a:extLst>
              </a:tr>
              <a:tr h="324390">
                <a:tc>
                  <a:txBody>
                    <a:bodyPr/>
                    <a:lstStyle/>
                    <a:p>
                      <a:pPr algn="l" fontAlgn="b"/>
                      <a:r>
                        <a:rPr lang="en-US" sz="1600" u="none" strike="noStrike">
                          <a:effectLst/>
                          <a:latin typeface="Proxima Nova" panose="02000506030000020004" pitchFamily="50" charset="0"/>
                        </a:rPr>
                        <a:t>Otisco</a:t>
                      </a:r>
                      <a:endParaRPr lang="en-US" sz="1600" b="0" i="0" u="none" strike="noStrike">
                        <a:solidFill>
                          <a:srgbClr val="000000"/>
                        </a:solidFill>
                        <a:effectLst/>
                        <a:latin typeface="Proxima Nova" panose="02000506030000020004" pitchFamily="50" charset="0"/>
                      </a:endParaRPr>
                    </a:p>
                  </a:txBody>
                  <a:tcPr marR="9525" marT="91440" marB="0" anchor="b"/>
                </a:tc>
                <a:tc>
                  <a:txBody>
                    <a:bodyPr/>
                    <a:lstStyle/>
                    <a:p>
                      <a:pPr algn="l" fontAlgn="b"/>
                      <a:r>
                        <a:rPr lang="en-US" sz="1600" u="none" strike="noStrike" dirty="0">
                          <a:effectLst/>
                          <a:latin typeface="Proxima Nova" panose="02000506030000020004" pitchFamily="50" charset="0"/>
                        </a:rPr>
                        <a:t>-6.8%</a:t>
                      </a:r>
                      <a:endParaRPr lang="en-US" sz="1600" b="0" i="0" u="none" strike="noStrike" dirty="0">
                        <a:solidFill>
                          <a:srgbClr val="000000"/>
                        </a:solidFill>
                        <a:effectLst/>
                        <a:latin typeface="Proxima Nova" panose="02000506030000020004" pitchFamily="50" charset="0"/>
                      </a:endParaRPr>
                    </a:p>
                  </a:txBody>
                  <a:tcPr marR="9525" marT="91440" marB="0" anchor="b"/>
                </a:tc>
                <a:extLst>
                  <a:ext uri="{0D108BD9-81ED-4DB2-BD59-A6C34878D82A}">
                    <a16:rowId xmlns:a16="http://schemas.microsoft.com/office/drawing/2014/main" val="1797303231"/>
                  </a:ext>
                </a:extLst>
              </a:tr>
              <a:tr h="324390">
                <a:tc>
                  <a:txBody>
                    <a:bodyPr/>
                    <a:lstStyle/>
                    <a:p>
                      <a:pPr algn="l" fontAlgn="b"/>
                      <a:r>
                        <a:rPr lang="en-US" sz="1600" u="none" strike="noStrike">
                          <a:effectLst/>
                          <a:latin typeface="Proxima Nova" panose="02000506030000020004" pitchFamily="50" charset="0"/>
                        </a:rPr>
                        <a:t>Onondaga</a:t>
                      </a:r>
                      <a:endParaRPr lang="en-US" sz="1600" b="0" i="0" u="none" strike="noStrike">
                        <a:solidFill>
                          <a:srgbClr val="000000"/>
                        </a:solidFill>
                        <a:effectLst/>
                        <a:latin typeface="Proxima Nova" panose="02000506030000020004" pitchFamily="50" charset="0"/>
                      </a:endParaRPr>
                    </a:p>
                  </a:txBody>
                  <a:tcPr marR="9525" marT="91440" marB="0" anchor="b"/>
                </a:tc>
                <a:tc>
                  <a:txBody>
                    <a:bodyPr/>
                    <a:lstStyle/>
                    <a:p>
                      <a:pPr algn="l" fontAlgn="b"/>
                      <a:r>
                        <a:rPr lang="en-US" sz="1600" u="none" strike="noStrike" dirty="0">
                          <a:effectLst/>
                          <a:latin typeface="Proxima Nova" panose="02000506030000020004" pitchFamily="50" charset="0"/>
                        </a:rPr>
                        <a:t>-7.1%</a:t>
                      </a:r>
                      <a:endParaRPr lang="en-US" sz="1600" b="0" i="0" u="none" strike="noStrike" dirty="0">
                        <a:solidFill>
                          <a:srgbClr val="000000"/>
                        </a:solidFill>
                        <a:effectLst/>
                        <a:latin typeface="Proxima Nova" panose="02000506030000020004" pitchFamily="50" charset="0"/>
                      </a:endParaRPr>
                    </a:p>
                  </a:txBody>
                  <a:tcPr marR="9525" marT="91440" marB="0" anchor="b"/>
                </a:tc>
                <a:extLst>
                  <a:ext uri="{0D108BD9-81ED-4DB2-BD59-A6C34878D82A}">
                    <a16:rowId xmlns:a16="http://schemas.microsoft.com/office/drawing/2014/main" val="3244243949"/>
                  </a:ext>
                </a:extLst>
              </a:tr>
              <a:tr h="324390">
                <a:tc>
                  <a:txBody>
                    <a:bodyPr/>
                    <a:lstStyle/>
                    <a:p>
                      <a:pPr algn="l" fontAlgn="b"/>
                      <a:r>
                        <a:rPr lang="en-US" sz="1600" u="none" strike="noStrike">
                          <a:effectLst/>
                          <a:latin typeface="Proxima Nova" panose="02000506030000020004" pitchFamily="50" charset="0"/>
                        </a:rPr>
                        <a:t>Elbridge</a:t>
                      </a:r>
                      <a:endParaRPr lang="en-US" sz="1600" b="0" i="0" u="none" strike="noStrike">
                        <a:solidFill>
                          <a:srgbClr val="000000"/>
                        </a:solidFill>
                        <a:effectLst/>
                        <a:latin typeface="Proxima Nova" panose="02000506030000020004" pitchFamily="50" charset="0"/>
                      </a:endParaRPr>
                    </a:p>
                  </a:txBody>
                  <a:tcPr marR="9525" marT="91440" marB="0" anchor="b"/>
                </a:tc>
                <a:tc>
                  <a:txBody>
                    <a:bodyPr/>
                    <a:lstStyle/>
                    <a:p>
                      <a:pPr algn="l" fontAlgn="b"/>
                      <a:r>
                        <a:rPr lang="en-US" sz="1600" u="none" strike="noStrike" dirty="0">
                          <a:effectLst/>
                          <a:latin typeface="Proxima Nova" panose="02000506030000020004" pitchFamily="50" charset="0"/>
                        </a:rPr>
                        <a:t>-7.5%</a:t>
                      </a:r>
                      <a:endParaRPr lang="en-US" sz="1600" b="0" i="0" u="none" strike="noStrike" dirty="0">
                        <a:solidFill>
                          <a:srgbClr val="000000"/>
                        </a:solidFill>
                        <a:effectLst/>
                        <a:latin typeface="Proxima Nova" panose="02000506030000020004" pitchFamily="50" charset="0"/>
                      </a:endParaRPr>
                    </a:p>
                  </a:txBody>
                  <a:tcPr marR="9525" marT="91440" marB="0" anchor="b"/>
                </a:tc>
                <a:extLst>
                  <a:ext uri="{0D108BD9-81ED-4DB2-BD59-A6C34878D82A}">
                    <a16:rowId xmlns:a16="http://schemas.microsoft.com/office/drawing/2014/main" val="1218874352"/>
                  </a:ext>
                </a:extLst>
              </a:tr>
            </a:tbl>
          </a:graphicData>
        </a:graphic>
      </p:graphicFrame>
      <p:pic>
        <p:nvPicPr>
          <p:cNvPr id="1026" name="Picture 2" descr="Onondaga County Map, New York - US County Maps"/>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464414" y="1705709"/>
            <a:ext cx="3526560" cy="398497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878022" y="3132286"/>
            <a:ext cx="2695575" cy="954107"/>
          </a:xfrm>
          <a:prstGeom prst="rect">
            <a:avLst/>
          </a:prstGeom>
          <a:noFill/>
        </p:spPr>
        <p:txBody>
          <a:bodyPr wrap="square" rtlCol="0">
            <a:spAutoFit/>
          </a:bodyPr>
          <a:lstStyle/>
          <a:p>
            <a:pPr algn="ctr"/>
            <a:r>
              <a:rPr lang="en-US" sz="2800" b="1" dirty="0" smtClean="0">
                <a:latin typeface="Proxima Nova" panose="02000506030000020004" pitchFamily="50" charset="0"/>
              </a:rPr>
              <a:t>Onondaga County</a:t>
            </a:r>
            <a:endParaRPr lang="en-US" sz="2800" b="1" dirty="0">
              <a:latin typeface="Proxima Nova" panose="02000506030000020004" pitchFamily="50" charset="0"/>
            </a:endParaRPr>
          </a:p>
        </p:txBody>
      </p:sp>
    </p:spTree>
    <p:extLst>
      <p:ext uri="{BB962C8B-B14F-4D97-AF65-F5344CB8AC3E}">
        <p14:creationId xmlns:p14="http://schemas.microsoft.com/office/powerpoint/2010/main" val="3123204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ltLang="zh-CN" smtClean="0"/>
              <a:t>April 8, 2026</a:t>
            </a:r>
            <a:endParaRPr lang="en-US" altLang="zh-CN" dirty="0"/>
          </a:p>
        </p:txBody>
      </p:sp>
      <p:sp>
        <p:nvSpPr>
          <p:cNvPr id="4" name="Slide Number Placeholder 3"/>
          <p:cNvSpPr>
            <a:spLocks noGrp="1"/>
          </p:cNvSpPr>
          <p:nvPr>
            <p:ph type="sldNum" sz="half" idx="12"/>
          </p:nvPr>
        </p:nvSpPr>
        <p:spPr/>
        <p:txBody>
          <a:bodyPr/>
          <a:lstStyle/>
          <a:p>
            <a:fld id="{64D095EA-18D5-4754-B677-EAAE710458D2}" type="slidenum">
              <a:rPr lang="en-US" altLang="zh-CN" smtClean="0"/>
              <a:pPr/>
              <a:t>19</a:t>
            </a:fld>
            <a:endParaRPr lang="en-US" altLang="zh-CN"/>
          </a:p>
        </p:txBody>
      </p:sp>
      <p:sp>
        <p:nvSpPr>
          <p:cNvPr id="5" name="Title 4"/>
          <p:cNvSpPr>
            <a:spLocks noGrp="1"/>
          </p:cNvSpPr>
          <p:nvPr>
            <p:ph type="title"/>
          </p:nvPr>
        </p:nvSpPr>
        <p:spPr/>
        <p:txBody>
          <a:bodyPr/>
          <a:lstStyle/>
          <a:p>
            <a:r>
              <a:rPr lang="en-US" dirty="0"/>
              <a:t>Housing</a:t>
            </a:r>
          </a:p>
        </p:txBody>
      </p:sp>
      <p:sp>
        <p:nvSpPr>
          <p:cNvPr id="6" name="TextBox 5"/>
          <p:cNvSpPr txBox="1"/>
          <p:nvPr/>
        </p:nvSpPr>
        <p:spPr>
          <a:xfrm>
            <a:off x="657225" y="3414195"/>
            <a:ext cx="1726018" cy="338554"/>
          </a:xfrm>
          <a:prstGeom prst="rect">
            <a:avLst/>
          </a:prstGeom>
          <a:noFill/>
        </p:spPr>
        <p:txBody>
          <a:bodyPr wrap="square" rtlCol="0">
            <a:spAutoFit/>
          </a:bodyPr>
          <a:lstStyle/>
          <a:p>
            <a:r>
              <a:rPr lang="en-US" sz="1600" i="1" dirty="0"/>
              <a:t>*Decennial Data</a:t>
            </a:r>
          </a:p>
        </p:txBody>
      </p:sp>
      <p:sp>
        <p:nvSpPr>
          <p:cNvPr id="7" name="TextBox 6"/>
          <p:cNvSpPr txBox="1"/>
          <p:nvPr/>
        </p:nvSpPr>
        <p:spPr>
          <a:xfrm>
            <a:off x="1898572" y="2361372"/>
            <a:ext cx="9705859" cy="461665"/>
          </a:xfrm>
          <a:prstGeom prst="rect">
            <a:avLst/>
          </a:prstGeom>
          <a:noFill/>
        </p:spPr>
        <p:txBody>
          <a:bodyPr wrap="square" rtlCol="0">
            <a:spAutoFit/>
          </a:bodyPr>
          <a:lstStyle/>
          <a:p>
            <a:r>
              <a:rPr lang="en-US" sz="2400" dirty="0">
                <a:latin typeface="Proxima Nova" panose="02000506030000020004" pitchFamily="50" charset="0"/>
              </a:rPr>
              <a:t>Vacant Housing	362 units (5.9%)	336 units (5%)  </a:t>
            </a:r>
            <a:r>
              <a:rPr lang="en-US" sz="2400" dirty="0" smtClean="0">
                <a:latin typeface="Proxima Nova" panose="02000506030000020004" pitchFamily="50" charset="0"/>
              </a:rPr>
              <a:t>	</a:t>
            </a:r>
            <a:r>
              <a:rPr lang="en-US" sz="2400" b="1" dirty="0" smtClean="0">
                <a:latin typeface="Proxima Nova" panose="02000506030000020004" pitchFamily="50" charset="0"/>
              </a:rPr>
              <a:t>-</a:t>
            </a:r>
            <a:r>
              <a:rPr lang="en-US" sz="2400" b="1" dirty="0">
                <a:latin typeface="Proxima Nova" panose="02000506030000020004" pitchFamily="50" charset="0"/>
              </a:rPr>
              <a:t>26</a:t>
            </a:r>
          </a:p>
        </p:txBody>
      </p:sp>
      <p:sp>
        <p:nvSpPr>
          <p:cNvPr id="8" name="TextBox 7"/>
          <p:cNvSpPr txBox="1"/>
          <p:nvPr/>
        </p:nvSpPr>
        <p:spPr>
          <a:xfrm>
            <a:off x="1898573" y="1431704"/>
            <a:ext cx="9705858" cy="830997"/>
          </a:xfrm>
          <a:prstGeom prst="rect">
            <a:avLst/>
          </a:prstGeom>
          <a:noFill/>
        </p:spPr>
        <p:txBody>
          <a:bodyPr wrap="square" rtlCol="0">
            <a:spAutoFit/>
          </a:bodyPr>
          <a:lstStyle/>
          <a:p>
            <a:r>
              <a:rPr lang="en-US" sz="2400" u="sng" dirty="0">
                <a:latin typeface="Proxima Nova" panose="02000506030000020004" pitchFamily="50" charset="0"/>
              </a:rPr>
              <a:t>			</a:t>
            </a:r>
            <a:r>
              <a:rPr lang="en-US" sz="2400" b="1" u="sng" dirty="0">
                <a:latin typeface="Proxima Nova" panose="02000506030000020004" pitchFamily="50" charset="0"/>
              </a:rPr>
              <a:t>2010</a:t>
            </a:r>
            <a:r>
              <a:rPr lang="en-US" sz="2400" u="sng" dirty="0">
                <a:latin typeface="Proxima Nova" panose="02000506030000020004" pitchFamily="50" charset="0"/>
              </a:rPr>
              <a:t>			</a:t>
            </a:r>
            <a:r>
              <a:rPr lang="en-US" sz="2400" b="1" u="sng" dirty="0">
                <a:latin typeface="Proxima Nova" panose="02000506030000020004" pitchFamily="50" charset="0"/>
              </a:rPr>
              <a:t>2020		</a:t>
            </a:r>
          </a:p>
          <a:p>
            <a:r>
              <a:rPr lang="en-US" sz="2400" dirty="0">
                <a:latin typeface="Proxima Nova" panose="02000506030000020004" pitchFamily="50" charset="0"/>
              </a:rPr>
              <a:t>Total Housing	6,099 units		6,728 units	  </a:t>
            </a:r>
            <a:r>
              <a:rPr lang="en-US" sz="2400" dirty="0" smtClean="0">
                <a:latin typeface="Proxima Nova" panose="02000506030000020004" pitchFamily="50" charset="0"/>
              </a:rPr>
              <a:t>	</a:t>
            </a:r>
            <a:r>
              <a:rPr lang="en-US" sz="2400" b="1" dirty="0" smtClean="0">
                <a:latin typeface="Proxima Nova" panose="02000506030000020004" pitchFamily="50" charset="0"/>
              </a:rPr>
              <a:t>+</a:t>
            </a:r>
            <a:r>
              <a:rPr lang="en-US" sz="2400" b="1" dirty="0">
                <a:latin typeface="Proxima Nova" panose="02000506030000020004" pitchFamily="50" charset="0"/>
              </a:rPr>
              <a:t>629</a:t>
            </a:r>
          </a:p>
        </p:txBody>
      </p:sp>
      <p:cxnSp>
        <p:nvCxnSpPr>
          <p:cNvPr id="10" name="Straight Connector 9"/>
          <p:cNvCxnSpPr/>
          <p:nvPr/>
        </p:nvCxnSpPr>
        <p:spPr>
          <a:xfrm>
            <a:off x="741801" y="3734718"/>
            <a:ext cx="10862631"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898572" y="4006407"/>
            <a:ext cx="9195414" cy="1569660"/>
          </a:xfrm>
          <a:prstGeom prst="rect">
            <a:avLst/>
          </a:prstGeom>
          <a:noFill/>
        </p:spPr>
        <p:txBody>
          <a:bodyPr wrap="square" rtlCol="0">
            <a:spAutoFit/>
          </a:bodyPr>
          <a:lstStyle/>
          <a:p>
            <a:r>
              <a:rPr lang="en-US" sz="2400" u="sng" dirty="0">
                <a:latin typeface="Proxima Nova" panose="02000506030000020004" pitchFamily="50" charset="0"/>
              </a:rPr>
              <a:t>			</a:t>
            </a:r>
            <a:r>
              <a:rPr lang="en-US" sz="2400" b="1" u="sng" dirty="0">
                <a:latin typeface="Proxima Nova" panose="02000506030000020004" pitchFamily="50" charset="0"/>
              </a:rPr>
              <a:t>2010</a:t>
            </a:r>
            <a:r>
              <a:rPr lang="en-US" sz="2400" u="sng" dirty="0">
                <a:latin typeface="Proxima Nova" panose="02000506030000020004" pitchFamily="50" charset="0"/>
              </a:rPr>
              <a:t>			</a:t>
            </a:r>
            <a:r>
              <a:rPr lang="en-US" sz="2400" b="1" u="sng" dirty="0">
                <a:latin typeface="Proxima Nova" panose="02000506030000020004" pitchFamily="50" charset="0"/>
              </a:rPr>
              <a:t>2023		</a:t>
            </a:r>
          </a:p>
          <a:p>
            <a:r>
              <a:rPr lang="en-US" sz="2400" dirty="0">
                <a:latin typeface="Proxima Nova" panose="02000506030000020004" pitchFamily="50" charset="0"/>
              </a:rPr>
              <a:t>Single-family		3,755 			4,182</a:t>
            </a:r>
          </a:p>
          <a:p>
            <a:r>
              <a:rPr lang="en-US" sz="2400" dirty="0">
                <a:latin typeface="Proxima Nova" panose="02000506030000020004" pitchFamily="50" charset="0"/>
              </a:rPr>
              <a:t>Multi-unit		1,883			2,113</a:t>
            </a:r>
          </a:p>
          <a:p>
            <a:r>
              <a:rPr lang="en-US" sz="2400" dirty="0">
                <a:latin typeface="Proxima Nova" panose="02000506030000020004" pitchFamily="50" charset="0"/>
              </a:rPr>
              <a:t>Mobile Homes	116			167</a:t>
            </a:r>
          </a:p>
        </p:txBody>
      </p:sp>
      <p:sp>
        <p:nvSpPr>
          <p:cNvPr id="12" name="TextBox 11"/>
          <p:cNvSpPr txBox="1"/>
          <p:nvPr/>
        </p:nvSpPr>
        <p:spPr>
          <a:xfrm>
            <a:off x="1898573" y="2943549"/>
            <a:ext cx="9404967" cy="461665"/>
          </a:xfrm>
          <a:prstGeom prst="rect">
            <a:avLst/>
          </a:prstGeom>
          <a:noFill/>
        </p:spPr>
        <p:txBody>
          <a:bodyPr wrap="square" rtlCol="0">
            <a:spAutoFit/>
          </a:bodyPr>
          <a:lstStyle/>
          <a:p>
            <a:r>
              <a:rPr lang="en-US" sz="2400" dirty="0">
                <a:latin typeface="Proxima Nova" panose="02000506030000020004" pitchFamily="50" charset="0"/>
              </a:rPr>
              <a:t>Occupied Housing	5,737 units 		6,392 units    </a:t>
            </a:r>
            <a:r>
              <a:rPr lang="en-US" sz="2400" dirty="0" smtClean="0">
                <a:latin typeface="Proxima Nova" panose="02000506030000020004" pitchFamily="50" charset="0"/>
              </a:rPr>
              <a:t>		</a:t>
            </a:r>
            <a:r>
              <a:rPr lang="en-US" sz="2400" b="1" dirty="0" smtClean="0">
                <a:latin typeface="Proxima Nova" panose="02000506030000020004" pitchFamily="50" charset="0"/>
              </a:rPr>
              <a:t>+</a:t>
            </a:r>
            <a:r>
              <a:rPr lang="en-US" sz="2400" b="1" dirty="0">
                <a:latin typeface="Proxima Nova" panose="02000506030000020004" pitchFamily="50" charset="0"/>
              </a:rPr>
              <a:t>655</a:t>
            </a:r>
          </a:p>
        </p:txBody>
      </p:sp>
      <p:sp>
        <p:nvSpPr>
          <p:cNvPr id="13" name="TextBox 12"/>
          <p:cNvSpPr txBox="1"/>
          <p:nvPr/>
        </p:nvSpPr>
        <p:spPr>
          <a:xfrm>
            <a:off x="9378949" y="4356947"/>
            <a:ext cx="1571818" cy="1646605"/>
          </a:xfrm>
          <a:prstGeom prst="rect">
            <a:avLst/>
          </a:prstGeom>
          <a:noFill/>
        </p:spPr>
        <p:txBody>
          <a:bodyPr wrap="square" rtlCol="0">
            <a:spAutoFit/>
          </a:bodyPr>
          <a:lstStyle/>
          <a:p>
            <a:r>
              <a:rPr lang="en-US" sz="2400" b="1" dirty="0">
                <a:latin typeface="Proxima Nova" panose="02000506030000020004" pitchFamily="50" charset="0"/>
              </a:rPr>
              <a:t>+427</a:t>
            </a:r>
          </a:p>
          <a:p>
            <a:r>
              <a:rPr lang="en-US" sz="2400" b="1" dirty="0">
                <a:latin typeface="Proxima Nova" panose="02000506030000020004" pitchFamily="50" charset="0"/>
              </a:rPr>
              <a:t>+230</a:t>
            </a:r>
          </a:p>
          <a:p>
            <a:r>
              <a:rPr lang="en-US" sz="2400" b="1" u="sng" dirty="0">
                <a:latin typeface="Proxima Nova" panose="02000506030000020004" pitchFamily="50" charset="0"/>
              </a:rPr>
              <a:t>+51	</a:t>
            </a:r>
          </a:p>
          <a:p>
            <a:pPr>
              <a:spcBef>
                <a:spcPts val="600"/>
              </a:spcBef>
            </a:pPr>
            <a:r>
              <a:rPr lang="en-US" sz="2400" b="1" dirty="0">
                <a:latin typeface="Proxima Nova Black" panose="02000506030000020004" pitchFamily="50" charset="0"/>
              </a:rPr>
              <a:t>708</a:t>
            </a:r>
          </a:p>
        </p:txBody>
      </p:sp>
      <p:sp>
        <p:nvSpPr>
          <p:cNvPr id="14" name="TextBox 13"/>
          <p:cNvSpPr txBox="1"/>
          <p:nvPr/>
        </p:nvSpPr>
        <p:spPr>
          <a:xfrm>
            <a:off x="8560106" y="3755754"/>
            <a:ext cx="2992014" cy="338554"/>
          </a:xfrm>
          <a:prstGeom prst="rect">
            <a:avLst/>
          </a:prstGeom>
          <a:noFill/>
        </p:spPr>
        <p:txBody>
          <a:bodyPr wrap="square" rtlCol="0">
            <a:spAutoFit/>
          </a:bodyPr>
          <a:lstStyle/>
          <a:p>
            <a:r>
              <a:rPr lang="en-US" sz="1600" i="1" dirty="0"/>
              <a:t>*American Community Survey</a:t>
            </a:r>
          </a:p>
        </p:txBody>
      </p:sp>
      <p:sp>
        <p:nvSpPr>
          <p:cNvPr id="3" name="Footer Placeholder 2"/>
          <p:cNvSpPr>
            <a:spLocks noGrp="1"/>
          </p:cNvSpPr>
          <p:nvPr>
            <p:ph type="ftr" sz="quarter" idx="11"/>
          </p:nvPr>
        </p:nvSpPr>
        <p:spPr/>
        <p:txBody>
          <a:bodyPr/>
          <a:lstStyle/>
          <a:p>
            <a:r>
              <a:rPr lang="en-US" altLang="zh-CN" smtClean="0"/>
              <a:t>Town of Van Buren | Comprehensive Plan Update</a:t>
            </a:r>
            <a:endParaRPr lang="en-US" altLang="zh-CN"/>
          </a:p>
        </p:txBody>
      </p:sp>
    </p:spTree>
    <p:extLst>
      <p:ext uri="{BB962C8B-B14F-4D97-AF65-F5344CB8AC3E}">
        <p14:creationId xmlns:p14="http://schemas.microsoft.com/office/powerpoint/2010/main" val="1292659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half" idx="12"/>
          </p:nvPr>
        </p:nvSpPr>
        <p:spPr/>
        <p:txBody>
          <a:bodyPr/>
          <a:lstStyle/>
          <a:p>
            <a:fld id="{64D095EA-18D5-4754-B677-EAAE710458D2}" type="slidenum">
              <a:rPr lang="en-US" altLang="zh-CN" smtClean="0"/>
              <a:pPr/>
              <a:t>20</a:t>
            </a:fld>
            <a:endParaRPr lang="en-US" altLang="zh-CN"/>
          </a:p>
        </p:txBody>
      </p:sp>
      <p:sp>
        <p:nvSpPr>
          <p:cNvPr id="5" name="Title 4"/>
          <p:cNvSpPr>
            <a:spLocks noGrp="1"/>
          </p:cNvSpPr>
          <p:nvPr>
            <p:ph type="title"/>
          </p:nvPr>
        </p:nvSpPr>
        <p:spPr/>
        <p:txBody>
          <a:bodyPr/>
          <a:lstStyle/>
          <a:p>
            <a:r>
              <a:rPr lang="en-US" dirty="0"/>
              <a:t>Age</a:t>
            </a:r>
          </a:p>
        </p:txBody>
      </p:sp>
      <p:sp>
        <p:nvSpPr>
          <p:cNvPr id="7" name="TextBox 6"/>
          <p:cNvSpPr txBox="1"/>
          <p:nvPr/>
        </p:nvSpPr>
        <p:spPr>
          <a:xfrm>
            <a:off x="8593157" y="93273"/>
            <a:ext cx="3488675" cy="338554"/>
          </a:xfrm>
          <a:prstGeom prst="rect">
            <a:avLst/>
          </a:prstGeom>
          <a:noFill/>
        </p:spPr>
        <p:txBody>
          <a:bodyPr wrap="square" rtlCol="0">
            <a:spAutoFit/>
          </a:bodyPr>
          <a:lstStyle/>
          <a:p>
            <a:r>
              <a:rPr lang="en-US" sz="1600" i="1" dirty="0"/>
              <a:t>*2023 American Community Survey</a:t>
            </a:r>
          </a:p>
        </p:txBody>
      </p:sp>
      <p:grpSp>
        <p:nvGrpSpPr>
          <p:cNvPr id="14" name="Group 13"/>
          <p:cNvGrpSpPr/>
          <p:nvPr/>
        </p:nvGrpSpPr>
        <p:grpSpPr>
          <a:xfrm>
            <a:off x="72428" y="1409168"/>
            <a:ext cx="6073583" cy="4669132"/>
            <a:chOff x="1127450" y="1399924"/>
            <a:chExt cx="6073583" cy="4669132"/>
          </a:xfrm>
        </p:grpSpPr>
        <p:graphicFrame>
          <p:nvGraphicFramePr>
            <p:cNvPr id="6" name="Chart 5">
              <a:extLst>
                <a:ext uri="{FF2B5EF4-FFF2-40B4-BE49-F238E27FC236}">
                  <a16:creationId xmlns:a16="http://schemas.microsoft.com/office/drawing/2014/main" id="{63AEEBAE-6AD9-2BF8-592F-64298C54DB37}"/>
                </a:ext>
              </a:extLst>
            </p:cNvPr>
            <p:cNvGraphicFramePr>
              <a:graphicFrameLocks/>
            </p:cNvGraphicFramePr>
            <p:nvPr>
              <p:extLst>
                <p:ext uri="{D42A27DB-BD31-4B8C-83A1-F6EECF244321}">
                  <p14:modId xmlns:p14="http://schemas.microsoft.com/office/powerpoint/2010/main" val="2644642417"/>
                </p:ext>
              </p:extLst>
            </p:nvPr>
          </p:nvGraphicFramePr>
          <p:xfrm>
            <a:off x="1127450" y="1399924"/>
            <a:ext cx="5838825" cy="4379118"/>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5315638" y="2129733"/>
              <a:ext cx="1355075" cy="400110"/>
            </a:xfrm>
            <a:prstGeom prst="rect">
              <a:avLst/>
            </a:prstGeom>
            <a:noFill/>
          </p:spPr>
          <p:txBody>
            <a:bodyPr wrap="square" rtlCol="0">
              <a:spAutoFit/>
            </a:bodyPr>
            <a:lstStyle/>
            <a:p>
              <a:r>
                <a:rPr lang="en-US" sz="2000" b="1" dirty="0">
                  <a:latin typeface="Proxima Nova" panose="02000506030000020004" pitchFamily="50" charset="0"/>
                </a:rPr>
                <a:t>Under 19</a:t>
              </a:r>
            </a:p>
          </p:txBody>
        </p:sp>
        <p:sp>
          <p:nvSpPr>
            <p:cNvPr id="9" name="TextBox 8"/>
            <p:cNvSpPr txBox="1"/>
            <p:nvPr/>
          </p:nvSpPr>
          <p:spPr>
            <a:xfrm>
              <a:off x="5845958" y="4275543"/>
              <a:ext cx="1355075" cy="400110"/>
            </a:xfrm>
            <a:prstGeom prst="rect">
              <a:avLst/>
            </a:prstGeom>
            <a:noFill/>
          </p:spPr>
          <p:txBody>
            <a:bodyPr wrap="square" rtlCol="0">
              <a:spAutoFit/>
            </a:bodyPr>
            <a:lstStyle/>
            <a:p>
              <a:r>
                <a:rPr lang="en-US" sz="2000" b="1" dirty="0">
                  <a:latin typeface="Proxima Nova" panose="02000506030000020004" pitchFamily="50" charset="0"/>
                </a:rPr>
                <a:t>20 - 34</a:t>
              </a:r>
            </a:p>
          </p:txBody>
        </p:sp>
        <p:sp>
          <p:nvSpPr>
            <p:cNvPr id="10" name="TextBox 9"/>
            <p:cNvSpPr txBox="1"/>
            <p:nvPr/>
          </p:nvSpPr>
          <p:spPr>
            <a:xfrm>
              <a:off x="3381684" y="5668946"/>
              <a:ext cx="1355075" cy="400110"/>
            </a:xfrm>
            <a:prstGeom prst="rect">
              <a:avLst/>
            </a:prstGeom>
            <a:noFill/>
          </p:spPr>
          <p:txBody>
            <a:bodyPr wrap="square" rtlCol="0">
              <a:spAutoFit/>
            </a:bodyPr>
            <a:lstStyle/>
            <a:p>
              <a:r>
                <a:rPr lang="en-US" sz="2000" b="1" dirty="0">
                  <a:latin typeface="Proxima Nova" panose="02000506030000020004" pitchFamily="50" charset="0"/>
                </a:rPr>
                <a:t>35 - 54</a:t>
              </a:r>
            </a:p>
          </p:txBody>
        </p:sp>
        <p:sp>
          <p:nvSpPr>
            <p:cNvPr id="11" name="TextBox 10"/>
            <p:cNvSpPr txBox="1"/>
            <p:nvPr/>
          </p:nvSpPr>
          <p:spPr>
            <a:xfrm>
              <a:off x="1127450" y="4116176"/>
              <a:ext cx="1355075" cy="400110"/>
            </a:xfrm>
            <a:prstGeom prst="rect">
              <a:avLst/>
            </a:prstGeom>
            <a:noFill/>
          </p:spPr>
          <p:txBody>
            <a:bodyPr wrap="square" rtlCol="0">
              <a:spAutoFit/>
            </a:bodyPr>
            <a:lstStyle/>
            <a:p>
              <a:r>
                <a:rPr lang="en-US" sz="2000" b="1" dirty="0">
                  <a:latin typeface="Proxima Nova" panose="02000506030000020004" pitchFamily="50" charset="0"/>
                </a:rPr>
                <a:t>55 - 64</a:t>
              </a:r>
            </a:p>
          </p:txBody>
        </p:sp>
        <p:sp>
          <p:nvSpPr>
            <p:cNvPr id="12" name="TextBox 11"/>
            <p:cNvSpPr txBox="1"/>
            <p:nvPr/>
          </p:nvSpPr>
          <p:spPr>
            <a:xfrm>
              <a:off x="2218063" y="2157885"/>
              <a:ext cx="1355075" cy="400110"/>
            </a:xfrm>
            <a:prstGeom prst="rect">
              <a:avLst/>
            </a:prstGeom>
            <a:noFill/>
          </p:spPr>
          <p:txBody>
            <a:bodyPr wrap="square" rtlCol="0">
              <a:spAutoFit/>
            </a:bodyPr>
            <a:lstStyle/>
            <a:p>
              <a:r>
                <a:rPr lang="en-US" sz="2000" b="1" dirty="0">
                  <a:latin typeface="Proxima Nova" panose="02000506030000020004" pitchFamily="50" charset="0"/>
                </a:rPr>
                <a:t>65+</a:t>
              </a:r>
            </a:p>
          </p:txBody>
        </p:sp>
      </p:grpSp>
      <p:graphicFrame>
        <p:nvGraphicFramePr>
          <p:cNvPr id="15" name="Chart 14">
            <a:extLst>
              <a:ext uri="{FF2B5EF4-FFF2-40B4-BE49-F238E27FC236}">
                <a16:creationId xmlns:a16="http://schemas.microsoft.com/office/drawing/2014/main" id="{166FB2B1-D142-CA4D-5AEC-4BA05E43A149}"/>
              </a:ext>
            </a:extLst>
          </p:cNvPr>
          <p:cNvGraphicFramePr>
            <a:graphicFrameLocks/>
          </p:cNvGraphicFramePr>
          <p:nvPr>
            <p:extLst>
              <p:ext uri="{D42A27DB-BD31-4B8C-83A1-F6EECF244321}">
                <p14:modId xmlns:p14="http://schemas.microsoft.com/office/powerpoint/2010/main" val="2196450082"/>
              </p:ext>
            </p:extLst>
          </p:nvPr>
        </p:nvGraphicFramePr>
        <p:xfrm>
          <a:off x="5870909" y="1630485"/>
          <a:ext cx="6164428" cy="3698657"/>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p:cNvSpPr txBox="1"/>
          <p:nvPr/>
        </p:nvSpPr>
        <p:spPr>
          <a:xfrm>
            <a:off x="6533002" y="5329142"/>
            <a:ext cx="5398265" cy="369332"/>
          </a:xfrm>
          <a:prstGeom prst="rect">
            <a:avLst/>
          </a:prstGeom>
          <a:noFill/>
        </p:spPr>
        <p:txBody>
          <a:bodyPr wrap="square" rtlCol="0">
            <a:spAutoFit/>
          </a:bodyPr>
          <a:lstStyle/>
          <a:p>
            <a:r>
              <a:rPr lang="en-US" dirty="0"/>
              <a:t>Change in Age Distribution 2010 - 2023</a:t>
            </a:r>
          </a:p>
        </p:txBody>
      </p:sp>
      <p:sp>
        <p:nvSpPr>
          <p:cNvPr id="2" name="Date Placeholder 1"/>
          <p:cNvSpPr>
            <a:spLocks noGrp="1"/>
          </p:cNvSpPr>
          <p:nvPr>
            <p:ph type="dt" sz="half" idx="10"/>
          </p:nvPr>
        </p:nvSpPr>
        <p:spPr/>
        <p:txBody>
          <a:bodyPr/>
          <a:lstStyle/>
          <a:p>
            <a:r>
              <a:rPr lang="en-US" altLang="zh-CN" smtClean="0"/>
              <a:t>April 8, 2026</a:t>
            </a:r>
            <a:endParaRPr lang="en-US" altLang="zh-CN"/>
          </a:p>
        </p:txBody>
      </p:sp>
      <p:sp>
        <p:nvSpPr>
          <p:cNvPr id="3" name="Footer Placeholder 2"/>
          <p:cNvSpPr>
            <a:spLocks noGrp="1"/>
          </p:cNvSpPr>
          <p:nvPr>
            <p:ph type="ftr" sz="quarter" idx="11"/>
          </p:nvPr>
        </p:nvSpPr>
        <p:spPr/>
        <p:txBody>
          <a:bodyPr/>
          <a:lstStyle/>
          <a:p>
            <a:r>
              <a:rPr lang="en-US" altLang="zh-CN" smtClean="0"/>
              <a:t>Town of Van Buren | Comprehensive Plan Update</a:t>
            </a:r>
            <a:endParaRPr lang="en-US" altLang="zh-CN"/>
          </a:p>
        </p:txBody>
      </p:sp>
    </p:spTree>
    <p:extLst>
      <p:ext uri="{BB962C8B-B14F-4D97-AF65-F5344CB8AC3E}">
        <p14:creationId xmlns:p14="http://schemas.microsoft.com/office/powerpoint/2010/main" val="1829012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ltLang="zh-CN" smtClean="0"/>
              <a:t>April 8, 2026</a:t>
            </a:r>
            <a:endParaRPr lang="en-US" altLang="zh-CN"/>
          </a:p>
        </p:txBody>
      </p:sp>
      <p:sp>
        <p:nvSpPr>
          <p:cNvPr id="4" name="Slide Number Placeholder 3"/>
          <p:cNvSpPr>
            <a:spLocks noGrp="1"/>
          </p:cNvSpPr>
          <p:nvPr>
            <p:ph type="sldNum" sz="half" idx="12"/>
          </p:nvPr>
        </p:nvSpPr>
        <p:spPr/>
        <p:txBody>
          <a:bodyPr/>
          <a:lstStyle/>
          <a:p>
            <a:fld id="{64D095EA-18D5-4754-B677-EAAE710458D2}" type="slidenum">
              <a:rPr lang="en-US" altLang="zh-CN" smtClean="0"/>
              <a:pPr/>
              <a:t>21</a:t>
            </a:fld>
            <a:endParaRPr lang="en-US" altLang="zh-CN"/>
          </a:p>
        </p:txBody>
      </p:sp>
      <p:sp>
        <p:nvSpPr>
          <p:cNvPr id="5" name="Title 4"/>
          <p:cNvSpPr>
            <a:spLocks noGrp="1"/>
          </p:cNvSpPr>
          <p:nvPr>
            <p:ph type="title"/>
          </p:nvPr>
        </p:nvSpPr>
        <p:spPr/>
        <p:txBody>
          <a:bodyPr/>
          <a:lstStyle/>
          <a:p>
            <a:r>
              <a:rPr lang="en-US" dirty="0"/>
              <a:t>Economic</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7748" y="2415545"/>
            <a:ext cx="751668" cy="73239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4000" y="3258249"/>
            <a:ext cx="777641" cy="777641"/>
          </a:xfrm>
          <a:prstGeom prst="rect">
            <a:avLst/>
          </a:prstGeom>
        </p:spPr>
      </p:pic>
      <p:pic>
        <p:nvPicPr>
          <p:cNvPr id="8" name="Picture 7"/>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557748" y="4146201"/>
            <a:ext cx="777641" cy="777641"/>
          </a:xfrm>
          <a:prstGeom prst="rect">
            <a:avLst/>
          </a:prstGeom>
        </p:spPr>
      </p:pic>
      <p:sp>
        <p:nvSpPr>
          <p:cNvPr id="9" name="TextBox 8"/>
          <p:cNvSpPr txBox="1"/>
          <p:nvPr/>
        </p:nvSpPr>
        <p:spPr>
          <a:xfrm>
            <a:off x="3400425" y="2153853"/>
            <a:ext cx="6497204" cy="2769989"/>
          </a:xfrm>
          <a:prstGeom prst="rect">
            <a:avLst/>
          </a:prstGeom>
          <a:noFill/>
        </p:spPr>
        <p:txBody>
          <a:bodyPr wrap="square" rtlCol="0">
            <a:spAutoFit/>
          </a:bodyPr>
          <a:lstStyle/>
          <a:p>
            <a:pPr>
              <a:spcAft>
                <a:spcPts val="1200"/>
              </a:spcAft>
            </a:pPr>
            <a:r>
              <a:rPr lang="en-US" dirty="0">
                <a:latin typeface="Proxima Nova" panose="02000506030000020004" pitchFamily="50" charset="0"/>
              </a:rPr>
              <a:t>			</a:t>
            </a:r>
            <a:r>
              <a:rPr lang="en-US" u="sng" dirty="0">
                <a:latin typeface="Proxima Nova" panose="02000506030000020004" pitchFamily="50" charset="0"/>
              </a:rPr>
              <a:t>2010			</a:t>
            </a:r>
          </a:p>
          <a:p>
            <a:pPr>
              <a:spcAft>
                <a:spcPts val="1200"/>
              </a:spcAft>
            </a:pPr>
            <a:r>
              <a:rPr lang="en-US" dirty="0">
                <a:latin typeface="Proxima Nova" panose="02000506030000020004" pitchFamily="50" charset="0"/>
              </a:rPr>
              <a:t>Van Buren		$47,762		</a:t>
            </a:r>
          </a:p>
          <a:p>
            <a:pPr>
              <a:lnSpc>
                <a:spcPct val="300000"/>
              </a:lnSpc>
              <a:spcAft>
                <a:spcPts val="1200"/>
              </a:spcAft>
            </a:pPr>
            <a:r>
              <a:rPr lang="en-US" dirty="0">
                <a:latin typeface="Proxima Nova" panose="02000506030000020004" pitchFamily="50" charset="0"/>
              </a:rPr>
              <a:t>Onondaga County	$50,426		</a:t>
            </a:r>
          </a:p>
          <a:p>
            <a:pPr>
              <a:lnSpc>
                <a:spcPct val="300000"/>
              </a:lnSpc>
              <a:spcAft>
                <a:spcPts val="1200"/>
              </a:spcAft>
            </a:pPr>
            <a:r>
              <a:rPr lang="en-US" dirty="0">
                <a:latin typeface="Proxima Nova" panose="02000506030000020004" pitchFamily="50" charset="0"/>
              </a:rPr>
              <a:t>New York State		$54,148		</a:t>
            </a:r>
          </a:p>
        </p:txBody>
      </p:sp>
      <p:sp>
        <p:nvSpPr>
          <p:cNvPr id="10" name="Rectangle 9"/>
          <p:cNvSpPr/>
          <p:nvPr/>
        </p:nvSpPr>
        <p:spPr>
          <a:xfrm>
            <a:off x="7867215" y="2153852"/>
            <a:ext cx="1727200" cy="2769989"/>
          </a:xfrm>
          <a:prstGeom prst="rect">
            <a:avLst/>
          </a:prstGeom>
        </p:spPr>
        <p:txBody>
          <a:bodyPr wrap="square">
            <a:spAutoFit/>
          </a:bodyPr>
          <a:lstStyle/>
          <a:p>
            <a:pPr>
              <a:spcAft>
                <a:spcPts val="1200"/>
              </a:spcAft>
            </a:pPr>
            <a:r>
              <a:rPr lang="en-US" dirty="0">
                <a:latin typeface="Proxima Nova" panose="02000506030000020004" pitchFamily="50" charset="0"/>
              </a:rPr>
              <a:t>2023	</a:t>
            </a:r>
          </a:p>
          <a:p>
            <a:pPr>
              <a:spcAft>
                <a:spcPts val="1200"/>
              </a:spcAft>
            </a:pPr>
            <a:r>
              <a:rPr lang="en-US" dirty="0">
                <a:latin typeface="Proxima Nova" panose="02000506030000020004" pitchFamily="50" charset="0"/>
              </a:rPr>
              <a:t>$71,125</a:t>
            </a:r>
          </a:p>
          <a:p>
            <a:pPr>
              <a:lnSpc>
                <a:spcPct val="300000"/>
              </a:lnSpc>
              <a:spcAft>
                <a:spcPts val="1200"/>
              </a:spcAft>
            </a:pPr>
            <a:r>
              <a:rPr lang="en-US" dirty="0">
                <a:latin typeface="Proxima Nova" panose="02000506030000020004" pitchFamily="50" charset="0"/>
              </a:rPr>
              <a:t>$74,704</a:t>
            </a:r>
          </a:p>
          <a:p>
            <a:pPr>
              <a:lnSpc>
                <a:spcPct val="300000"/>
              </a:lnSpc>
              <a:spcAft>
                <a:spcPts val="1200"/>
              </a:spcAft>
            </a:pPr>
            <a:r>
              <a:rPr lang="en-US" dirty="0">
                <a:latin typeface="Proxima Nova" panose="02000506030000020004" pitchFamily="50" charset="0"/>
              </a:rPr>
              <a:t>$82,095</a:t>
            </a:r>
          </a:p>
        </p:txBody>
      </p:sp>
      <p:sp>
        <p:nvSpPr>
          <p:cNvPr id="11" name="Rectangle 10"/>
          <p:cNvSpPr/>
          <p:nvPr/>
        </p:nvSpPr>
        <p:spPr>
          <a:xfrm>
            <a:off x="8977687" y="2580700"/>
            <a:ext cx="1233455" cy="2182842"/>
          </a:xfrm>
          <a:prstGeom prst="rect">
            <a:avLst/>
          </a:prstGeom>
        </p:spPr>
        <p:txBody>
          <a:bodyPr wrap="square">
            <a:spAutoFit/>
          </a:bodyPr>
          <a:lstStyle/>
          <a:p>
            <a:pPr>
              <a:spcAft>
                <a:spcPts val="1200"/>
              </a:spcAft>
            </a:pPr>
            <a:r>
              <a:rPr lang="en-US" dirty="0">
                <a:latin typeface="Proxima Nova Black" panose="02000506030000020004" pitchFamily="50" charset="0"/>
              </a:rPr>
              <a:t>+49%</a:t>
            </a:r>
          </a:p>
          <a:p>
            <a:pPr>
              <a:lnSpc>
                <a:spcPct val="300000"/>
              </a:lnSpc>
              <a:spcAft>
                <a:spcPts val="1200"/>
              </a:spcAft>
            </a:pPr>
            <a:r>
              <a:rPr lang="en-US" dirty="0">
                <a:latin typeface="Proxima Nova Black" panose="02000506030000020004" pitchFamily="50" charset="0"/>
              </a:rPr>
              <a:t>+48%</a:t>
            </a:r>
          </a:p>
          <a:p>
            <a:pPr>
              <a:lnSpc>
                <a:spcPct val="300000"/>
              </a:lnSpc>
              <a:spcAft>
                <a:spcPts val="1200"/>
              </a:spcAft>
            </a:pPr>
            <a:r>
              <a:rPr lang="en-US" dirty="0">
                <a:latin typeface="Proxima Nova Black" panose="02000506030000020004" pitchFamily="50" charset="0"/>
              </a:rPr>
              <a:t>+52%</a:t>
            </a:r>
          </a:p>
        </p:txBody>
      </p:sp>
      <p:sp>
        <p:nvSpPr>
          <p:cNvPr id="12" name="TextBox 11"/>
          <p:cNvSpPr txBox="1"/>
          <p:nvPr/>
        </p:nvSpPr>
        <p:spPr>
          <a:xfrm>
            <a:off x="8384407" y="5350688"/>
            <a:ext cx="3653469" cy="523220"/>
          </a:xfrm>
          <a:prstGeom prst="rect">
            <a:avLst/>
          </a:prstGeom>
          <a:noFill/>
        </p:spPr>
        <p:txBody>
          <a:bodyPr wrap="square" rtlCol="0">
            <a:spAutoFit/>
          </a:bodyPr>
          <a:lstStyle/>
          <a:p>
            <a:r>
              <a:rPr lang="en-US" sz="1400" i="1" dirty="0">
                <a:latin typeface="Proxima Nova" panose="02000506030000020004" pitchFamily="50" charset="0"/>
              </a:rPr>
              <a:t>*2010 / 2023 American Community Survey</a:t>
            </a:r>
          </a:p>
          <a:p>
            <a:r>
              <a:rPr lang="en-US" sz="1400" i="1" dirty="0">
                <a:latin typeface="Proxima Nova" panose="02000506030000020004" pitchFamily="50" charset="0"/>
              </a:rPr>
              <a:t>Median Household Income</a:t>
            </a:r>
          </a:p>
        </p:txBody>
      </p:sp>
      <p:sp>
        <p:nvSpPr>
          <p:cNvPr id="13" name="TextBox 12"/>
          <p:cNvSpPr txBox="1"/>
          <p:nvPr/>
        </p:nvSpPr>
        <p:spPr>
          <a:xfrm>
            <a:off x="4819215" y="1582352"/>
            <a:ext cx="3048000" cy="381000"/>
          </a:xfrm>
          <a:prstGeom prst="rect">
            <a:avLst/>
          </a:prstGeom>
          <a:noFill/>
        </p:spPr>
        <p:txBody>
          <a:bodyPr wrap="square" rtlCol="0">
            <a:spAutoFit/>
          </a:bodyPr>
          <a:lstStyle/>
          <a:p>
            <a:r>
              <a:rPr lang="en-US" dirty="0">
                <a:solidFill>
                  <a:schemeClr val="accent1">
                    <a:lumMod val="75000"/>
                  </a:schemeClr>
                </a:solidFill>
                <a:latin typeface="Proxima Nova Black" panose="02000506030000020004" pitchFamily="50" charset="0"/>
              </a:rPr>
              <a:t>Median Household Income</a:t>
            </a:r>
          </a:p>
        </p:txBody>
      </p:sp>
      <p:sp>
        <p:nvSpPr>
          <p:cNvPr id="3" name="Footer Placeholder 2"/>
          <p:cNvSpPr>
            <a:spLocks noGrp="1"/>
          </p:cNvSpPr>
          <p:nvPr>
            <p:ph type="ftr" sz="quarter" idx="11"/>
          </p:nvPr>
        </p:nvSpPr>
        <p:spPr/>
        <p:txBody>
          <a:bodyPr/>
          <a:lstStyle/>
          <a:p>
            <a:r>
              <a:rPr lang="en-US" altLang="zh-CN" smtClean="0"/>
              <a:t>Town of Van Buren | Comprehensive Plan Update</a:t>
            </a:r>
            <a:endParaRPr lang="en-US" altLang="zh-CN"/>
          </a:p>
        </p:txBody>
      </p:sp>
    </p:spTree>
    <p:extLst>
      <p:ext uri="{BB962C8B-B14F-4D97-AF65-F5344CB8AC3E}">
        <p14:creationId xmlns:p14="http://schemas.microsoft.com/office/powerpoint/2010/main" val="1869634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ltLang="zh-CN" smtClean="0"/>
              <a:t>April 8, 2026</a:t>
            </a:r>
            <a:endParaRPr lang="en-US" altLang="zh-CN"/>
          </a:p>
        </p:txBody>
      </p:sp>
      <p:sp>
        <p:nvSpPr>
          <p:cNvPr id="3" name="Footer Placeholder 2"/>
          <p:cNvSpPr>
            <a:spLocks noGrp="1"/>
          </p:cNvSpPr>
          <p:nvPr>
            <p:ph type="ftr" sz="quarter" idx="11"/>
          </p:nvPr>
        </p:nvSpPr>
        <p:spPr/>
        <p:txBody>
          <a:bodyPr/>
          <a:lstStyle/>
          <a:p>
            <a:r>
              <a:rPr lang="en-US" altLang="zh-CN"/>
              <a:t>Town of Van Buren | Comprehensive Plan Update</a:t>
            </a:r>
          </a:p>
        </p:txBody>
      </p:sp>
      <p:sp>
        <p:nvSpPr>
          <p:cNvPr id="4" name="Slide Number Placeholder 3"/>
          <p:cNvSpPr>
            <a:spLocks noGrp="1"/>
          </p:cNvSpPr>
          <p:nvPr>
            <p:ph type="sldNum" sz="half" idx="12"/>
          </p:nvPr>
        </p:nvSpPr>
        <p:spPr/>
        <p:txBody>
          <a:bodyPr/>
          <a:lstStyle/>
          <a:p>
            <a:fld id="{64D095EA-18D5-4754-B677-EAAE710458D2}" type="slidenum">
              <a:rPr lang="en-US" altLang="zh-CN" smtClean="0"/>
              <a:pPr/>
              <a:t>22</a:t>
            </a:fld>
            <a:endParaRPr lang="en-US" altLang="zh-CN"/>
          </a:p>
        </p:txBody>
      </p:sp>
      <p:sp>
        <p:nvSpPr>
          <p:cNvPr id="5" name="Title 4"/>
          <p:cNvSpPr>
            <a:spLocks noGrp="1"/>
          </p:cNvSpPr>
          <p:nvPr>
            <p:ph type="title"/>
          </p:nvPr>
        </p:nvSpPr>
        <p:spPr/>
        <p:txBody>
          <a:bodyPr/>
          <a:lstStyle/>
          <a:p>
            <a:r>
              <a:rPr lang="en-US" dirty="0"/>
              <a:t>Economic</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7748" y="2415545"/>
            <a:ext cx="751668" cy="732394"/>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4000" y="3258249"/>
            <a:ext cx="777641" cy="777641"/>
          </a:xfrm>
          <a:prstGeom prst="rect">
            <a:avLst/>
          </a:prstGeom>
        </p:spPr>
      </p:pic>
      <p:pic>
        <p:nvPicPr>
          <p:cNvPr id="8" name="Picture 7"/>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557748" y="4146201"/>
            <a:ext cx="777641" cy="777641"/>
          </a:xfrm>
          <a:prstGeom prst="rect">
            <a:avLst/>
          </a:prstGeom>
        </p:spPr>
      </p:pic>
      <p:sp>
        <p:nvSpPr>
          <p:cNvPr id="9" name="TextBox 8"/>
          <p:cNvSpPr txBox="1"/>
          <p:nvPr/>
        </p:nvSpPr>
        <p:spPr>
          <a:xfrm>
            <a:off x="3400425" y="2153853"/>
            <a:ext cx="6676447" cy="2769989"/>
          </a:xfrm>
          <a:prstGeom prst="rect">
            <a:avLst/>
          </a:prstGeom>
          <a:noFill/>
        </p:spPr>
        <p:txBody>
          <a:bodyPr wrap="square" rtlCol="0">
            <a:spAutoFit/>
          </a:bodyPr>
          <a:lstStyle/>
          <a:p>
            <a:pPr>
              <a:spcAft>
                <a:spcPts val="1200"/>
              </a:spcAft>
            </a:pPr>
            <a:r>
              <a:rPr lang="en-US" sz="1400" dirty="0">
                <a:latin typeface="Proxima Nova" panose="02000506030000020004" pitchFamily="50" charset="0"/>
              </a:rPr>
              <a:t>			</a:t>
            </a:r>
            <a:r>
              <a:rPr lang="en-US" sz="1400" b="1" u="sng" dirty="0">
                <a:latin typeface="Proxima Nova" panose="02000506030000020004" pitchFamily="50" charset="0"/>
              </a:rPr>
              <a:t>Unemployment	2010-2023</a:t>
            </a:r>
            <a:endParaRPr lang="en-US" sz="1400" u="sng" dirty="0">
              <a:latin typeface="Proxima Nova" panose="02000506030000020004" pitchFamily="50" charset="0"/>
            </a:endParaRPr>
          </a:p>
          <a:p>
            <a:pPr>
              <a:spcAft>
                <a:spcPts val="1200"/>
              </a:spcAft>
            </a:pPr>
            <a:r>
              <a:rPr lang="en-US" dirty="0">
                <a:latin typeface="Proxima Nova" panose="02000506030000020004" pitchFamily="50" charset="0"/>
              </a:rPr>
              <a:t>Van Buren		</a:t>
            </a:r>
            <a:r>
              <a:rPr lang="en-US" dirty="0">
                <a:latin typeface="Proxima Nova Black" panose="02000506030000020004" pitchFamily="50" charset="0"/>
              </a:rPr>
              <a:t>2.2%	 	(-4%)</a:t>
            </a:r>
            <a:endParaRPr lang="en-US" dirty="0">
              <a:latin typeface="Proxima Nova" panose="02000506030000020004" pitchFamily="50" charset="0"/>
            </a:endParaRPr>
          </a:p>
          <a:p>
            <a:pPr>
              <a:lnSpc>
                <a:spcPct val="300000"/>
              </a:lnSpc>
              <a:spcAft>
                <a:spcPts val="1200"/>
              </a:spcAft>
            </a:pPr>
            <a:r>
              <a:rPr lang="en-US" dirty="0">
                <a:latin typeface="Proxima Nova" panose="02000506030000020004" pitchFamily="50" charset="0"/>
              </a:rPr>
              <a:t>Onondaga County	</a:t>
            </a:r>
            <a:r>
              <a:rPr lang="en-US" dirty="0">
                <a:latin typeface="Proxima Nova Black" panose="02000506030000020004" pitchFamily="50" charset="0"/>
              </a:rPr>
              <a:t>5.2% 		(-3%)</a:t>
            </a:r>
          </a:p>
          <a:p>
            <a:pPr>
              <a:lnSpc>
                <a:spcPct val="300000"/>
              </a:lnSpc>
              <a:spcAft>
                <a:spcPts val="1200"/>
              </a:spcAft>
            </a:pPr>
            <a:r>
              <a:rPr lang="en-US" dirty="0">
                <a:latin typeface="Proxima Nova" panose="02000506030000020004" pitchFamily="50" charset="0"/>
              </a:rPr>
              <a:t>New York State		</a:t>
            </a:r>
            <a:r>
              <a:rPr lang="en-US" dirty="0">
                <a:latin typeface="Proxima Nova Black" panose="02000506030000020004" pitchFamily="50" charset="0"/>
              </a:rPr>
              <a:t>3.1% 		(3%)</a:t>
            </a:r>
            <a:endParaRPr lang="en-US" dirty="0">
              <a:latin typeface="Proxima Nova" panose="02000506030000020004" pitchFamily="50" charset="0"/>
            </a:endParaRPr>
          </a:p>
        </p:txBody>
      </p:sp>
      <p:sp>
        <p:nvSpPr>
          <p:cNvPr id="10" name="Rectangle 9"/>
          <p:cNvSpPr/>
          <p:nvPr/>
        </p:nvSpPr>
        <p:spPr>
          <a:xfrm>
            <a:off x="8443281" y="2153853"/>
            <a:ext cx="2964672" cy="2708434"/>
          </a:xfrm>
          <a:prstGeom prst="rect">
            <a:avLst/>
          </a:prstGeom>
        </p:spPr>
        <p:txBody>
          <a:bodyPr wrap="square">
            <a:spAutoFit/>
          </a:bodyPr>
          <a:lstStyle/>
          <a:p>
            <a:pPr>
              <a:spcAft>
                <a:spcPts val="1200"/>
              </a:spcAft>
            </a:pPr>
            <a:r>
              <a:rPr lang="en-US" sz="1400" b="1" u="sng" dirty="0">
                <a:latin typeface="Proxima Nova" panose="02000506030000020004" pitchFamily="50" charset="0"/>
              </a:rPr>
              <a:t>	Poverty Rate	</a:t>
            </a:r>
          </a:p>
          <a:p>
            <a:pPr>
              <a:spcAft>
                <a:spcPts val="1200"/>
              </a:spcAft>
            </a:pPr>
            <a:r>
              <a:rPr lang="en-US" dirty="0">
                <a:latin typeface="Proxima Nova Black" panose="02000506030000020004" pitchFamily="50" charset="0"/>
              </a:rPr>
              <a:t>     	8.6%</a:t>
            </a:r>
          </a:p>
          <a:p>
            <a:pPr>
              <a:lnSpc>
                <a:spcPct val="300000"/>
              </a:lnSpc>
              <a:spcAft>
                <a:spcPts val="1200"/>
              </a:spcAft>
            </a:pPr>
            <a:r>
              <a:rPr lang="en-US" dirty="0">
                <a:latin typeface="Proxima Nova Black" panose="02000506030000020004" pitchFamily="50" charset="0"/>
              </a:rPr>
              <a:t>     	13.8%</a:t>
            </a:r>
          </a:p>
          <a:p>
            <a:pPr>
              <a:lnSpc>
                <a:spcPct val="300000"/>
              </a:lnSpc>
              <a:spcAft>
                <a:spcPts val="1200"/>
              </a:spcAft>
            </a:pPr>
            <a:r>
              <a:rPr lang="en-US" dirty="0">
                <a:latin typeface="Proxima Nova Black" panose="02000506030000020004" pitchFamily="50" charset="0"/>
              </a:rPr>
              <a:t>     	14.2%</a:t>
            </a:r>
          </a:p>
        </p:txBody>
      </p:sp>
      <p:sp>
        <p:nvSpPr>
          <p:cNvPr id="12" name="TextBox 11"/>
          <p:cNvSpPr txBox="1"/>
          <p:nvPr/>
        </p:nvSpPr>
        <p:spPr>
          <a:xfrm>
            <a:off x="8443281" y="5566653"/>
            <a:ext cx="3653469" cy="523220"/>
          </a:xfrm>
          <a:prstGeom prst="rect">
            <a:avLst/>
          </a:prstGeom>
          <a:noFill/>
        </p:spPr>
        <p:txBody>
          <a:bodyPr wrap="square" rtlCol="0">
            <a:spAutoFit/>
          </a:bodyPr>
          <a:lstStyle/>
          <a:p>
            <a:r>
              <a:rPr lang="en-US" sz="1400" i="1" dirty="0">
                <a:latin typeface="Proxima Nova" panose="02000506030000020004" pitchFamily="50" charset="0"/>
              </a:rPr>
              <a:t>*2023 American Community Survey</a:t>
            </a:r>
          </a:p>
          <a:p>
            <a:r>
              <a:rPr lang="en-US" sz="1400" i="1" dirty="0">
                <a:latin typeface="Proxima Nova" panose="02000506030000020004" pitchFamily="50" charset="0"/>
              </a:rPr>
              <a:t>Median Household Income</a:t>
            </a:r>
          </a:p>
        </p:txBody>
      </p:sp>
    </p:spTree>
    <p:extLst>
      <p:ext uri="{BB962C8B-B14F-4D97-AF65-F5344CB8AC3E}">
        <p14:creationId xmlns:p14="http://schemas.microsoft.com/office/powerpoint/2010/main" val="3654189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Community Survey Review</a:t>
            </a:r>
            <a:endParaRPr lang="en-US" dirty="0"/>
          </a:p>
        </p:txBody>
      </p:sp>
      <p:sp>
        <p:nvSpPr>
          <p:cNvPr id="3" name="Text Placeholder 2"/>
          <p:cNvSpPr>
            <a:spLocks noGrp="1"/>
          </p:cNvSpPr>
          <p:nvPr>
            <p:ph type="body" sz="quarter" idx="17"/>
          </p:nvPr>
        </p:nvSpPr>
        <p:spPr/>
        <p:txBody>
          <a:bodyPr/>
          <a:lstStyle/>
          <a:p>
            <a:r>
              <a:rPr lang="en-US" smtClean="0"/>
              <a:t>Review</a:t>
            </a:r>
            <a:endParaRPr lang="en-US" dirty="0"/>
          </a:p>
        </p:txBody>
      </p:sp>
      <p:sp>
        <p:nvSpPr>
          <p:cNvPr id="9" name="Picture Placeholder 8"/>
          <p:cNvSpPr>
            <a:spLocks noGrp="1"/>
          </p:cNvSpPr>
          <p:nvPr>
            <p:ph type="pic" sz="quarter" idx="18"/>
          </p:nvPr>
        </p:nvSpPr>
        <p:spPr/>
      </p:sp>
      <p:sp>
        <p:nvSpPr>
          <p:cNvPr id="10" name="Picture Placeholder 9"/>
          <p:cNvSpPr>
            <a:spLocks noGrp="1"/>
          </p:cNvSpPr>
          <p:nvPr>
            <p:ph type="pic" sz="quarter" idx="19"/>
          </p:nvPr>
        </p:nvSpPr>
        <p:spPr/>
      </p:sp>
      <p:pic>
        <p:nvPicPr>
          <p:cNvPr id="13" name="Picture 12"/>
          <p:cNvPicPr>
            <a:picLocks noChangeAspect="1"/>
          </p:cNvPicPr>
          <p:nvPr/>
        </p:nvPicPr>
        <p:blipFill rotWithShape="1">
          <a:blip r:embed="rId2"/>
          <a:srcRect l="6408" r="6408"/>
          <a:stretch/>
        </p:blipFill>
        <p:spPr>
          <a:xfrm>
            <a:off x="6883862" y="611509"/>
            <a:ext cx="4018491" cy="4018491"/>
          </a:xfrm>
          <a:prstGeom prst="diamond">
            <a:avLst/>
          </a:prstGeom>
          <a:ln>
            <a:solidFill>
              <a:schemeClr val="bg1">
                <a:lumMod val="50000"/>
              </a:schemeClr>
            </a:solidFill>
          </a:ln>
        </p:spPr>
      </p:pic>
      <p:pic>
        <p:nvPicPr>
          <p:cNvPr id="6" name="Picture 5"/>
          <p:cNvPicPr>
            <a:picLocks noChangeAspect="1"/>
          </p:cNvPicPr>
          <p:nvPr/>
        </p:nvPicPr>
        <p:blipFill rotWithShape="1">
          <a:blip r:embed="rId3"/>
          <a:srcRect l="9695" t="-315" r="2501" b="315"/>
          <a:stretch/>
        </p:blipFill>
        <p:spPr>
          <a:xfrm>
            <a:off x="9052312" y="2769584"/>
            <a:ext cx="3999856" cy="3999856"/>
          </a:xfrm>
          <a:prstGeom prst="diamond">
            <a:avLst/>
          </a:prstGeom>
          <a:ln>
            <a:solidFill>
              <a:schemeClr val="bg1">
                <a:lumMod val="50000"/>
              </a:schemeClr>
            </a:solidFill>
          </a:ln>
        </p:spPr>
      </p:pic>
    </p:spTree>
    <p:extLst>
      <p:ext uri="{BB962C8B-B14F-4D97-AF65-F5344CB8AC3E}">
        <p14:creationId xmlns:p14="http://schemas.microsoft.com/office/powerpoint/2010/main" val="404590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37"/>
          </p:nvPr>
        </p:nvSpPr>
        <p:spPr/>
        <p:txBody>
          <a:bodyPr/>
          <a:lstStyle/>
          <a:p>
            <a:r>
              <a:rPr lang="en-US" altLang="zh-CN" smtClean="0"/>
              <a:t>Town of Van Buren | Comprehensive Plan Update</a:t>
            </a:r>
            <a:endParaRPr lang="en-US" altLang="zh-CN" dirty="0"/>
          </a:p>
        </p:txBody>
      </p:sp>
      <p:sp>
        <p:nvSpPr>
          <p:cNvPr id="6" name="Title 5"/>
          <p:cNvSpPr>
            <a:spLocks noGrp="1"/>
          </p:cNvSpPr>
          <p:nvPr>
            <p:ph type="title"/>
          </p:nvPr>
        </p:nvSpPr>
        <p:spPr/>
        <p:txBody>
          <a:bodyPr/>
          <a:lstStyle/>
          <a:p>
            <a:r>
              <a:rPr lang="en-US" smtClean="0"/>
              <a:t>Community Survey Overview</a:t>
            </a:r>
            <a:endParaRPr lang="en-US" dirty="0"/>
          </a:p>
        </p:txBody>
      </p:sp>
      <p:sp>
        <p:nvSpPr>
          <p:cNvPr id="8" name="Slide Number Placeholder 7"/>
          <p:cNvSpPr>
            <a:spLocks noGrp="1"/>
          </p:cNvSpPr>
          <p:nvPr>
            <p:ph type="sldNum" sz="half" idx="38"/>
          </p:nvPr>
        </p:nvSpPr>
        <p:spPr/>
        <p:txBody>
          <a:bodyPr/>
          <a:lstStyle/>
          <a:p>
            <a:fld id="{64D095EA-18D5-4754-B677-EAAE710458D2}" type="slidenum">
              <a:rPr lang="en-US" altLang="zh-CN" smtClean="0"/>
              <a:pPr/>
              <a:t>24</a:t>
            </a:fld>
            <a:endParaRPr lang="en-US" altLang="zh-CN" dirty="0"/>
          </a:p>
        </p:txBody>
      </p:sp>
      <p:sp>
        <p:nvSpPr>
          <p:cNvPr id="7" name="Content Placeholder 6"/>
          <p:cNvSpPr>
            <a:spLocks noGrp="1"/>
          </p:cNvSpPr>
          <p:nvPr>
            <p:ph sz="quarter" idx="40"/>
          </p:nvPr>
        </p:nvSpPr>
        <p:spPr>
          <a:xfrm>
            <a:off x="356312" y="1179715"/>
            <a:ext cx="10763609" cy="950642"/>
          </a:xfrm>
        </p:spPr>
        <p:txBody>
          <a:bodyPr/>
          <a:lstStyle/>
          <a:p>
            <a:r>
              <a:rPr lang="en-US" dirty="0" smtClean="0"/>
              <a:t>Open from June 24 through August 8, 2025</a:t>
            </a:r>
          </a:p>
          <a:p>
            <a:r>
              <a:rPr lang="en-US" dirty="0" smtClean="0"/>
              <a:t>163 Responses</a:t>
            </a:r>
            <a:endParaRPr lang="en-US" dirty="0"/>
          </a:p>
        </p:txBody>
      </p:sp>
      <p:sp>
        <p:nvSpPr>
          <p:cNvPr id="2" name="TextBox 1"/>
          <p:cNvSpPr txBox="1"/>
          <p:nvPr/>
        </p:nvSpPr>
        <p:spPr>
          <a:xfrm>
            <a:off x="214008" y="2130357"/>
            <a:ext cx="5846323" cy="3000821"/>
          </a:xfrm>
          <a:prstGeom prst="rect">
            <a:avLst/>
          </a:prstGeom>
          <a:noFill/>
        </p:spPr>
        <p:txBody>
          <a:bodyPr wrap="square" rtlCol="0">
            <a:spAutoFit/>
          </a:bodyPr>
          <a:lstStyle/>
          <a:p>
            <a:pPr>
              <a:spcAft>
                <a:spcPts val="600"/>
              </a:spcAft>
            </a:pPr>
            <a:r>
              <a:rPr lang="en-US" b="1" dirty="0" smtClean="0"/>
              <a:t>Strengths</a:t>
            </a:r>
            <a:r>
              <a:rPr lang="en-US" dirty="0" smtClean="0"/>
              <a:t> </a:t>
            </a:r>
            <a:r>
              <a:rPr lang="en-US" b="1" dirty="0"/>
              <a:t>(what residents value now):</a:t>
            </a:r>
            <a:endParaRPr lang="en-US" dirty="0"/>
          </a:p>
          <a:p>
            <a:pPr marL="285750" indent="-285750">
              <a:spcAft>
                <a:spcPts val="1200"/>
              </a:spcAft>
              <a:buFont typeface="Arial" panose="020B0604020202020204" pitchFamily="34" charset="0"/>
              <a:buChar char="•"/>
            </a:pPr>
            <a:r>
              <a:rPr lang="en-US" dirty="0"/>
              <a:t>Strong sense of community and small-town feel</a:t>
            </a:r>
          </a:p>
          <a:p>
            <a:pPr marL="285750" indent="-285750">
              <a:spcAft>
                <a:spcPts val="1200"/>
              </a:spcAft>
              <a:buFont typeface="Arial" panose="020B0604020202020204" pitchFamily="34" charset="0"/>
              <a:buChar char="•"/>
            </a:pPr>
            <a:r>
              <a:rPr lang="en-US" dirty="0"/>
              <a:t>Safe environment and low crime rates</a:t>
            </a:r>
          </a:p>
          <a:p>
            <a:pPr marL="285750" indent="-285750">
              <a:spcAft>
                <a:spcPts val="1200"/>
              </a:spcAft>
              <a:buFont typeface="Arial" panose="020B0604020202020204" pitchFamily="34" charset="0"/>
              <a:buChar char="•"/>
            </a:pPr>
            <a:r>
              <a:rPr lang="en-US" dirty="0"/>
              <a:t>Family-friendly character, good place to raise children</a:t>
            </a:r>
          </a:p>
          <a:p>
            <a:pPr marL="285750" indent="-285750">
              <a:spcAft>
                <a:spcPts val="1200"/>
              </a:spcAft>
              <a:buFont typeface="Arial" panose="020B0604020202020204" pitchFamily="34" charset="0"/>
              <a:buChar char="•"/>
            </a:pPr>
            <a:r>
              <a:rPr lang="en-US" dirty="0"/>
              <a:t>Access to natural resources like the Seneca River, farmland, </a:t>
            </a:r>
            <a:r>
              <a:rPr lang="en-US" dirty="0" smtClean="0"/>
              <a:t>open space, and parks</a:t>
            </a:r>
            <a:endParaRPr lang="en-US" dirty="0"/>
          </a:p>
          <a:p>
            <a:pPr marL="285750" indent="-285750">
              <a:spcAft>
                <a:spcPts val="1200"/>
              </a:spcAft>
              <a:buFont typeface="Arial" panose="020B0604020202020204" pitchFamily="34" charset="0"/>
              <a:buChar char="•"/>
            </a:pPr>
            <a:r>
              <a:rPr lang="en-US" dirty="0" smtClean="0"/>
              <a:t>Proximity </a:t>
            </a:r>
            <a:r>
              <a:rPr lang="en-US" dirty="0" smtClean="0"/>
              <a:t>to highways</a:t>
            </a:r>
            <a:endParaRPr lang="en-US" dirty="0"/>
          </a:p>
        </p:txBody>
      </p:sp>
      <p:sp>
        <p:nvSpPr>
          <p:cNvPr id="3" name="Rectangle 2"/>
          <p:cNvSpPr/>
          <p:nvPr/>
        </p:nvSpPr>
        <p:spPr>
          <a:xfrm>
            <a:off x="6026861" y="2136354"/>
            <a:ext cx="5930630" cy="2569934"/>
          </a:xfrm>
          <a:prstGeom prst="rect">
            <a:avLst/>
          </a:prstGeom>
        </p:spPr>
        <p:txBody>
          <a:bodyPr wrap="square">
            <a:spAutoFit/>
          </a:bodyPr>
          <a:lstStyle/>
          <a:p>
            <a:pPr>
              <a:spcAft>
                <a:spcPts val="600"/>
              </a:spcAft>
            </a:pPr>
            <a:r>
              <a:rPr lang="en-US" b="1" dirty="0"/>
              <a:t>Weaknesses (current concerns/issues</a:t>
            </a:r>
            <a:r>
              <a:rPr lang="en-US" b="1" dirty="0" smtClean="0"/>
              <a:t>):</a:t>
            </a:r>
          </a:p>
          <a:p>
            <a:pPr marL="285750" indent="-285750">
              <a:spcAft>
                <a:spcPts val="1200"/>
              </a:spcAft>
              <a:buFont typeface="Arial" panose="020B0604020202020204" pitchFamily="34" charset="0"/>
              <a:buChar char="•"/>
            </a:pPr>
            <a:r>
              <a:rPr lang="en-US" dirty="0" smtClean="0"/>
              <a:t>Traffic </a:t>
            </a:r>
            <a:r>
              <a:rPr lang="en-US" dirty="0"/>
              <a:t>congestion, especially at village “four corners” and Downer </a:t>
            </a:r>
            <a:r>
              <a:rPr lang="en-US" dirty="0" smtClean="0"/>
              <a:t>Street / Syracuse Street</a:t>
            </a:r>
          </a:p>
          <a:p>
            <a:pPr marL="285750" indent="-285750">
              <a:spcAft>
                <a:spcPts val="1200"/>
              </a:spcAft>
              <a:buFont typeface="Arial" panose="020B0604020202020204" pitchFamily="34" charset="0"/>
              <a:buChar char="•"/>
            </a:pPr>
            <a:r>
              <a:rPr lang="en-US" dirty="0" smtClean="0"/>
              <a:t>Limited </a:t>
            </a:r>
            <a:r>
              <a:rPr lang="en-US" dirty="0"/>
              <a:t>sidewalk and pedestrian </a:t>
            </a:r>
            <a:r>
              <a:rPr lang="en-US" dirty="0" smtClean="0"/>
              <a:t>connectivity</a:t>
            </a:r>
          </a:p>
          <a:p>
            <a:pPr marL="285750" indent="-285750">
              <a:spcAft>
                <a:spcPts val="1200"/>
              </a:spcAft>
              <a:buFont typeface="Arial" panose="020B0604020202020204" pitchFamily="34" charset="0"/>
              <a:buChar char="•"/>
            </a:pPr>
            <a:r>
              <a:rPr lang="en-US" dirty="0"/>
              <a:t>Lack of brush pickup / large item pickup</a:t>
            </a:r>
            <a:endParaRPr lang="en-US" dirty="0" smtClean="0"/>
          </a:p>
          <a:p>
            <a:pPr marL="285750" indent="-285750">
              <a:spcAft>
                <a:spcPts val="1200"/>
              </a:spcAft>
              <a:buFont typeface="Arial" panose="020B0604020202020204" pitchFamily="34" charset="0"/>
              <a:buChar char="•"/>
            </a:pPr>
            <a:r>
              <a:rPr lang="en-US" dirty="0" smtClean="0"/>
              <a:t>Strain </a:t>
            </a:r>
            <a:r>
              <a:rPr lang="en-US" dirty="0"/>
              <a:t>on infrastructure (roads, sewers, </a:t>
            </a:r>
            <a:r>
              <a:rPr lang="en-US" dirty="0" err="1"/>
              <a:t>stormwater</a:t>
            </a:r>
            <a:r>
              <a:rPr lang="en-US" dirty="0"/>
              <a:t>) in certain neighborhoods</a:t>
            </a:r>
          </a:p>
        </p:txBody>
      </p:sp>
      <p:sp>
        <p:nvSpPr>
          <p:cNvPr id="21" name="Date Placeholder 20"/>
          <p:cNvSpPr>
            <a:spLocks noGrp="1"/>
          </p:cNvSpPr>
          <p:nvPr>
            <p:ph type="dt" sz="half" idx="36"/>
          </p:nvPr>
        </p:nvSpPr>
        <p:spPr/>
        <p:txBody>
          <a:bodyPr/>
          <a:lstStyle/>
          <a:p>
            <a:r>
              <a:rPr lang="en-US" altLang="zh-CN" smtClean="0"/>
              <a:t>April 8, 2026</a:t>
            </a:r>
            <a:endParaRPr lang="en-US" altLang="zh-CN" dirty="0"/>
          </a:p>
        </p:txBody>
      </p:sp>
    </p:spTree>
    <p:extLst>
      <p:ext uri="{BB962C8B-B14F-4D97-AF65-F5344CB8AC3E}">
        <p14:creationId xmlns:p14="http://schemas.microsoft.com/office/powerpoint/2010/main" val="3848195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7"/>
          </p:nvPr>
        </p:nvSpPr>
        <p:spPr/>
        <p:txBody>
          <a:bodyPr/>
          <a:lstStyle/>
          <a:p>
            <a:r>
              <a:rPr lang="en-US" altLang="zh-CN" smtClean="0"/>
              <a:t>Town of Van Buren | Comprehensive Plan Update</a:t>
            </a:r>
            <a:endParaRPr lang="en-US" altLang="zh-CN" dirty="0"/>
          </a:p>
        </p:txBody>
      </p:sp>
      <p:sp>
        <p:nvSpPr>
          <p:cNvPr id="3" name="Title 2"/>
          <p:cNvSpPr>
            <a:spLocks noGrp="1"/>
          </p:cNvSpPr>
          <p:nvPr>
            <p:ph type="title"/>
          </p:nvPr>
        </p:nvSpPr>
        <p:spPr/>
        <p:txBody>
          <a:bodyPr/>
          <a:lstStyle/>
          <a:p>
            <a:r>
              <a:rPr lang="en-US" dirty="0"/>
              <a:t>Community Survey Overview</a:t>
            </a:r>
          </a:p>
        </p:txBody>
      </p:sp>
      <p:sp>
        <p:nvSpPr>
          <p:cNvPr id="4" name="Date Placeholder 3"/>
          <p:cNvSpPr>
            <a:spLocks noGrp="1"/>
          </p:cNvSpPr>
          <p:nvPr>
            <p:ph type="dt" sz="half" idx="36"/>
          </p:nvPr>
        </p:nvSpPr>
        <p:spPr/>
        <p:txBody>
          <a:bodyPr/>
          <a:lstStyle/>
          <a:p>
            <a:r>
              <a:rPr lang="en-US" altLang="zh-CN" smtClean="0"/>
              <a:t>April 8, 2026</a:t>
            </a:r>
            <a:endParaRPr lang="en-US" altLang="zh-CN" dirty="0"/>
          </a:p>
        </p:txBody>
      </p:sp>
      <p:sp>
        <p:nvSpPr>
          <p:cNvPr id="5" name="Slide Number Placeholder 4"/>
          <p:cNvSpPr>
            <a:spLocks noGrp="1"/>
          </p:cNvSpPr>
          <p:nvPr>
            <p:ph type="sldNum" sz="half" idx="38"/>
          </p:nvPr>
        </p:nvSpPr>
        <p:spPr/>
        <p:txBody>
          <a:bodyPr/>
          <a:lstStyle/>
          <a:p>
            <a:fld id="{64D095EA-18D5-4754-B677-EAAE710458D2}" type="slidenum">
              <a:rPr lang="en-US" altLang="zh-CN" smtClean="0"/>
              <a:pPr/>
              <a:t>25</a:t>
            </a:fld>
            <a:endParaRPr lang="en-US" altLang="zh-CN" dirty="0"/>
          </a:p>
        </p:txBody>
      </p:sp>
      <p:sp>
        <p:nvSpPr>
          <p:cNvPr id="6" name="Content Placeholder 5"/>
          <p:cNvSpPr>
            <a:spLocks noGrp="1"/>
          </p:cNvSpPr>
          <p:nvPr>
            <p:ph sz="quarter" idx="40"/>
          </p:nvPr>
        </p:nvSpPr>
        <p:spPr>
          <a:xfrm>
            <a:off x="282103" y="1500728"/>
            <a:ext cx="5359940" cy="4413689"/>
          </a:xfrm>
        </p:spPr>
        <p:txBody>
          <a:bodyPr/>
          <a:lstStyle/>
          <a:p>
            <a:pPr marL="0" indent="0">
              <a:spcBef>
                <a:spcPts val="600"/>
              </a:spcBef>
              <a:buNone/>
            </a:pPr>
            <a:r>
              <a:rPr lang="en-US" b="1" dirty="0">
                <a:latin typeface="Arial" panose="020B0604020202020204" pitchFamily="34" charset="0"/>
                <a:cs typeface="Arial" panose="020B0604020202020204" pitchFamily="34" charset="0"/>
              </a:rPr>
              <a:t>Threats (risks if issues aren’t addressed):</a:t>
            </a:r>
            <a:endParaRPr lang="en-US" dirty="0">
              <a:latin typeface="Arial" panose="020B0604020202020204" pitchFamily="34" charset="0"/>
              <a:cs typeface="Arial" panose="020B0604020202020204" pitchFamily="34" charset="0"/>
            </a:endParaRPr>
          </a:p>
          <a:p>
            <a:pPr>
              <a:lnSpc>
                <a:spcPct val="100000"/>
              </a:lnSpc>
              <a:spcBef>
                <a:spcPts val="0"/>
              </a:spcBef>
              <a:spcAft>
                <a:spcPts val="1200"/>
              </a:spcAft>
            </a:pPr>
            <a:r>
              <a:rPr lang="en-US" dirty="0">
                <a:latin typeface="Arial" panose="020B0604020202020204" pitchFamily="34" charset="0"/>
                <a:cs typeface="Arial" panose="020B0604020202020204" pitchFamily="34" charset="0"/>
              </a:rPr>
              <a:t>Overdevelopment leading to loss of rural character and farmland</a:t>
            </a:r>
          </a:p>
          <a:p>
            <a:pPr>
              <a:lnSpc>
                <a:spcPct val="100000"/>
              </a:lnSpc>
              <a:spcBef>
                <a:spcPts val="0"/>
              </a:spcBef>
              <a:spcAft>
                <a:spcPts val="1200"/>
              </a:spcAft>
            </a:pPr>
            <a:r>
              <a:rPr lang="en-US" dirty="0">
                <a:latin typeface="Arial" panose="020B0604020202020204" pitchFamily="34" charset="0"/>
                <a:cs typeface="Arial" panose="020B0604020202020204" pitchFamily="34" charset="0"/>
              </a:rPr>
              <a:t>Increasing traffic and safety concerns with new housing growth</a:t>
            </a:r>
          </a:p>
          <a:p>
            <a:pPr>
              <a:lnSpc>
                <a:spcPct val="100000"/>
              </a:lnSpc>
              <a:spcBef>
                <a:spcPts val="0"/>
              </a:spcBef>
              <a:spcAft>
                <a:spcPts val="1200"/>
              </a:spcAft>
            </a:pPr>
            <a:r>
              <a:rPr lang="en-US" dirty="0" smtClean="0">
                <a:latin typeface="Arial" panose="020B0604020202020204" pitchFamily="34" charset="0"/>
                <a:cs typeface="Arial" panose="020B0604020202020204" pitchFamily="34" charset="0"/>
              </a:rPr>
              <a:t>Strain </a:t>
            </a:r>
            <a:r>
              <a:rPr lang="en-US" dirty="0">
                <a:latin typeface="Arial" panose="020B0604020202020204" pitchFamily="34" charset="0"/>
                <a:cs typeface="Arial" panose="020B0604020202020204" pitchFamily="34" charset="0"/>
              </a:rPr>
              <a:t>on schools and public services from rapid population growth</a:t>
            </a:r>
          </a:p>
          <a:p>
            <a:pPr>
              <a:lnSpc>
                <a:spcPct val="100000"/>
              </a:lnSpc>
              <a:spcBef>
                <a:spcPts val="0"/>
              </a:spcBef>
              <a:spcAft>
                <a:spcPts val="1200"/>
              </a:spcAft>
            </a:pPr>
            <a:endParaRPr lang="en-US" dirty="0">
              <a:latin typeface="Arial" panose="020B0604020202020204" pitchFamily="34" charset="0"/>
              <a:cs typeface="Arial" panose="020B0604020202020204" pitchFamily="34" charset="0"/>
            </a:endParaRPr>
          </a:p>
        </p:txBody>
      </p:sp>
      <p:sp>
        <p:nvSpPr>
          <p:cNvPr id="7" name="Rectangle 6"/>
          <p:cNvSpPr/>
          <p:nvPr/>
        </p:nvSpPr>
        <p:spPr>
          <a:xfrm>
            <a:off x="5888784" y="1500728"/>
            <a:ext cx="6096000" cy="3985706"/>
          </a:xfrm>
          <a:prstGeom prst="rect">
            <a:avLst/>
          </a:prstGeom>
        </p:spPr>
        <p:txBody>
          <a:bodyPr>
            <a:spAutoFit/>
          </a:bodyPr>
          <a:lstStyle/>
          <a:p>
            <a:pPr>
              <a:spcAft>
                <a:spcPts val="600"/>
              </a:spcAft>
            </a:pPr>
            <a:r>
              <a:rPr lang="en-US" b="1" dirty="0"/>
              <a:t>Opportunities (future directions to pursue):</a:t>
            </a:r>
            <a:endParaRPr lang="en-US" dirty="0"/>
          </a:p>
          <a:p>
            <a:pPr marL="285750" indent="-285750">
              <a:spcAft>
                <a:spcPts val="1200"/>
              </a:spcAft>
              <a:buFont typeface="Arial" panose="020B0604020202020204" pitchFamily="34" charset="0"/>
              <a:buChar char="•"/>
            </a:pPr>
            <a:r>
              <a:rPr lang="en-US" dirty="0"/>
              <a:t>Protecting farmland and open space from overdevelopment</a:t>
            </a:r>
          </a:p>
          <a:p>
            <a:pPr marL="285750" indent="-285750">
              <a:spcAft>
                <a:spcPts val="1200"/>
              </a:spcAft>
              <a:buFont typeface="Arial" panose="020B0604020202020204" pitchFamily="34" charset="0"/>
              <a:buChar char="•"/>
            </a:pPr>
            <a:r>
              <a:rPr lang="en-US" dirty="0"/>
              <a:t>Expanding parks, trails, and recreational opportunities</a:t>
            </a:r>
          </a:p>
          <a:p>
            <a:pPr marL="285750" indent="-285750">
              <a:spcAft>
                <a:spcPts val="1200"/>
              </a:spcAft>
              <a:buFont typeface="Arial" panose="020B0604020202020204" pitchFamily="34" charset="0"/>
              <a:buChar char="•"/>
            </a:pPr>
            <a:r>
              <a:rPr lang="en-US" dirty="0"/>
              <a:t>Enhancing public waterfront access</a:t>
            </a:r>
          </a:p>
          <a:p>
            <a:pPr marL="285750" indent="-285750">
              <a:spcAft>
                <a:spcPts val="1200"/>
              </a:spcAft>
              <a:buFont typeface="Arial" panose="020B0604020202020204" pitchFamily="34" charset="0"/>
              <a:buChar char="•"/>
            </a:pPr>
            <a:r>
              <a:rPr lang="en-US" dirty="0"/>
              <a:t>Supporting </a:t>
            </a:r>
            <a:r>
              <a:rPr lang="en-US" dirty="0" smtClean="0"/>
              <a:t>housing </a:t>
            </a:r>
            <a:r>
              <a:rPr lang="en-US" dirty="0"/>
              <a:t>and senior living options</a:t>
            </a:r>
          </a:p>
          <a:p>
            <a:pPr marL="285750" indent="-285750">
              <a:spcAft>
                <a:spcPts val="1200"/>
              </a:spcAft>
              <a:buFont typeface="Arial" panose="020B0604020202020204" pitchFamily="34" charset="0"/>
              <a:buChar char="•"/>
            </a:pPr>
            <a:r>
              <a:rPr lang="en-US" dirty="0"/>
              <a:t>Attracting more local businesses, restaurants, and services to fill gaps (e.g., dining, grocery, medical, senior programs)</a:t>
            </a:r>
          </a:p>
          <a:p>
            <a:pPr marL="285750" indent="-285750">
              <a:spcAft>
                <a:spcPts val="1200"/>
              </a:spcAft>
              <a:buFont typeface="Arial" panose="020B0604020202020204" pitchFamily="34" charset="0"/>
              <a:buChar char="•"/>
            </a:pPr>
            <a:r>
              <a:rPr lang="en-US" dirty="0"/>
              <a:t>Building on the small-town identity with more community events and festivals</a:t>
            </a:r>
          </a:p>
        </p:txBody>
      </p:sp>
    </p:spTree>
    <p:extLst>
      <p:ext uri="{BB962C8B-B14F-4D97-AF65-F5344CB8AC3E}">
        <p14:creationId xmlns:p14="http://schemas.microsoft.com/office/powerpoint/2010/main" val="547683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7"/>
          </p:nvPr>
        </p:nvSpPr>
        <p:spPr/>
        <p:txBody>
          <a:bodyPr/>
          <a:lstStyle/>
          <a:p>
            <a:r>
              <a:rPr lang="en-US" altLang="zh-CN" smtClean="0"/>
              <a:t>Town of Van Buren | Comprehensive Plan Update</a:t>
            </a:r>
            <a:endParaRPr lang="en-US" altLang="zh-CN" dirty="0"/>
          </a:p>
        </p:txBody>
      </p:sp>
      <p:sp>
        <p:nvSpPr>
          <p:cNvPr id="3" name="Title 2"/>
          <p:cNvSpPr>
            <a:spLocks noGrp="1"/>
          </p:cNvSpPr>
          <p:nvPr>
            <p:ph type="title"/>
          </p:nvPr>
        </p:nvSpPr>
        <p:spPr/>
        <p:txBody>
          <a:bodyPr/>
          <a:lstStyle/>
          <a:p>
            <a:r>
              <a:rPr lang="en-US" dirty="0" smtClean="0"/>
              <a:t>Vision </a:t>
            </a:r>
            <a:r>
              <a:rPr lang="en-US" dirty="0" smtClean="0"/>
              <a:t>Statement</a:t>
            </a:r>
            <a:endParaRPr lang="en-US" dirty="0"/>
          </a:p>
        </p:txBody>
      </p:sp>
      <p:sp>
        <p:nvSpPr>
          <p:cNvPr id="4" name="Date Placeholder 3"/>
          <p:cNvSpPr>
            <a:spLocks noGrp="1"/>
          </p:cNvSpPr>
          <p:nvPr>
            <p:ph type="dt" sz="half" idx="36"/>
          </p:nvPr>
        </p:nvSpPr>
        <p:spPr/>
        <p:txBody>
          <a:bodyPr/>
          <a:lstStyle/>
          <a:p>
            <a:r>
              <a:rPr lang="en-US" altLang="zh-CN" smtClean="0"/>
              <a:t>April 8, 2026</a:t>
            </a:r>
            <a:endParaRPr lang="en-US" altLang="zh-CN" dirty="0"/>
          </a:p>
        </p:txBody>
      </p:sp>
      <p:sp>
        <p:nvSpPr>
          <p:cNvPr id="5" name="Slide Number Placeholder 4"/>
          <p:cNvSpPr>
            <a:spLocks noGrp="1"/>
          </p:cNvSpPr>
          <p:nvPr>
            <p:ph type="sldNum" sz="half" idx="38"/>
          </p:nvPr>
        </p:nvSpPr>
        <p:spPr/>
        <p:txBody>
          <a:bodyPr/>
          <a:lstStyle/>
          <a:p>
            <a:fld id="{64D095EA-18D5-4754-B677-EAAE710458D2}" type="slidenum">
              <a:rPr lang="en-US" altLang="zh-CN" smtClean="0"/>
              <a:pPr/>
              <a:t>26</a:t>
            </a:fld>
            <a:endParaRPr lang="en-US" altLang="zh-CN" dirty="0"/>
          </a:p>
        </p:txBody>
      </p:sp>
      <p:sp>
        <p:nvSpPr>
          <p:cNvPr id="6" name="Content Placeholder 5"/>
          <p:cNvSpPr>
            <a:spLocks noGrp="1"/>
          </p:cNvSpPr>
          <p:nvPr>
            <p:ph sz="quarter" idx="40"/>
          </p:nvPr>
        </p:nvSpPr>
        <p:spPr>
          <a:xfrm>
            <a:off x="714195" y="1718514"/>
            <a:ext cx="10763609" cy="4156315"/>
          </a:xfrm>
        </p:spPr>
        <p:txBody>
          <a:bodyPr>
            <a:normAutofit/>
          </a:bodyPr>
          <a:lstStyle/>
          <a:p>
            <a:pPr marL="0" indent="0" algn="ctr">
              <a:buNone/>
            </a:pPr>
            <a:r>
              <a:rPr lang="en-US" sz="2400" i="1" dirty="0">
                <a:cs typeface="Arial" panose="020B0604020202020204" pitchFamily="34" charset="0"/>
              </a:rPr>
              <a:t>The Town of Van Buren is a welcoming, family-friendly community that blends rural character, natural beauty, and small-town charm. Residents value its safe neighborhoods, schools, and access to parks, trails, and the Seneca River. Van Buren is committed to preserving its farmland and open spaces while guiding new growth to areas with existing infrastructure, ensuring balanced, sustainable development. It is a place for every generation, where people can put down roots, raise families, enjoy recreation, and remain connected throughout all stages of life.</a:t>
            </a:r>
          </a:p>
          <a:p>
            <a:endParaRPr lang="en-US" sz="2400" dirty="0"/>
          </a:p>
        </p:txBody>
      </p:sp>
    </p:spTree>
    <p:extLst>
      <p:ext uri="{BB962C8B-B14F-4D97-AF65-F5344CB8AC3E}">
        <p14:creationId xmlns:p14="http://schemas.microsoft.com/office/powerpoint/2010/main" val="1712431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7"/>
          </p:nvPr>
        </p:nvSpPr>
        <p:spPr/>
        <p:txBody>
          <a:bodyPr/>
          <a:lstStyle/>
          <a:p>
            <a:r>
              <a:rPr lang="en-US" altLang="zh-CN" smtClean="0"/>
              <a:t>Town of Van Buren | Comprehensive Plan Update</a:t>
            </a:r>
            <a:endParaRPr lang="en-US" altLang="zh-CN" dirty="0"/>
          </a:p>
        </p:txBody>
      </p:sp>
      <p:sp>
        <p:nvSpPr>
          <p:cNvPr id="3" name="Title 2"/>
          <p:cNvSpPr>
            <a:spLocks noGrp="1"/>
          </p:cNvSpPr>
          <p:nvPr>
            <p:ph type="title"/>
          </p:nvPr>
        </p:nvSpPr>
        <p:spPr/>
        <p:txBody>
          <a:bodyPr/>
          <a:lstStyle/>
          <a:p>
            <a:r>
              <a:rPr lang="en-US" dirty="0" smtClean="0"/>
              <a:t>Goal Areas</a:t>
            </a:r>
            <a:endParaRPr lang="en-US" dirty="0"/>
          </a:p>
        </p:txBody>
      </p:sp>
      <p:sp>
        <p:nvSpPr>
          <p:cNvPr id="4" name="Date Placeholder 3"/>
          <p:cNvSpPr>
            <a:spLocks noGrp="1"/>
          </p:cNvSpPr>
          <p:nvPr>
            <p:ph type="dt" sz="half" idx="36"/>
          </p:nvPr>
        </p:nvSpPr>
        <p:spPr/>
        <p:txBody>
          <a:bodyPr/>
          <a:lstStyle/>
          <a:p>
            <a:r>
              <a:rPr lang="en-US" altLang="zh-CN" smtClean="0"/>
              <a:t>April 8, 2026</a:t>
            </a:r>
            <a:endParaRPr lang="en-US" altLang="zh-CN" dirty="0"/>
          </a:p>
        </p:txBody>
      </p:sp>
      <p:sp>
        <p:nvSpPr>
          <p:cNvPr id="5" name="Slide Number Placeholder 4"/>
          <p:cNvSpPr>
            <a:spLocks noGrp="1"/>
          </p:cNvSpPr>
          <p:nvPr>
            <p:ph type="sldNum" sz="half" idx="38"/>
          </p:nvPr>
        </p:nvSpPr>
        <p:spPr/>
        <p:txBody>
          <a:bodyPr/>
          <a:lstStyle/>
          <a:p>
            <a:fld id="{64D095EA-18D5-4754-B677-EAAE710458D2}" type="slidenum">
              <a:rPr lang="en-US" altLang="zh-CN" smtClean="0"/>
              <a:pPr/>
              <a:t>27</a:t>
            </a:fld>
            <a:endParaRPr lang="en-US" altLang="zh-CN" dirty="0"/>
          </a:p>
        </p:txBody>
      </p:sp>
      <p:sp>
        <p:nvSpPr>
          <p:cNvPr id="6" name="Content Placeholder 5"/>
          <p:cNvSpPr>
            <a:spLocks noGrp="1"/>
          </p:cNvSpPr>
          <p:nvPr>
            <p:ph sz="quarter" idx="40"/>
          </p:nvPr>
        </p:nvSpPr>
        <p:spPr>
          <a:xfrm>
            <a:off x="1027521" y="1352550"/>
            <a:ext cx="10763609" cy="4832590"/>
          </a:xfrm>
        </p:spPr>
        <p:txBody>
          <a:bodyPr>
            <a:normAutofit/>
          </a:bodyPr>
          <a:lstStyle/>
          <a:p>
            <a:pPr marL="0" indent="0">
              <a:spcBef>
                <a:spcPts val="0"/>
              </a:spcBef>
              <a:spcAft>
                <a:spcPts val="1200"/>
              </a:spcAft>
              <a:buNone/>
            </a:pPr>
            <a:r>
              <a:rPr lang="en-US" sz="2400" b="1" dirty="0">
                <a:solidFill>
                  <a:srgbClr val="0F4761"/>
                </a:solidFill>
              </a:rPr>
              <a:t>Goal 1: Agriculture, Farmland, and Open Space</a:t>
            </a:r>
          </a:p>
          <a:p>
            <a:pPr marL="0" indent="0">
              <a:spcBef>
                <a:spcPts val="0"/>
              </a:spcBef>
              <a:spcAft>
                <a:spcPts val="1200"/>
              </a:spcAft>
              <a:buNone/>
            </a:pPr>
            <a:r>
              <a:rPr lang="en-US" sz="2400" b="1" dirty="0">
                <a:solidFill>
                  <a:srgbClr val="0F4761"/>
                </a:solidFill>
              </a:rPr>
              <a:t>Goal 2: Neighborhoods</a:t>
            </a:r>
          </a:p>
          <a:p>
            <a:pPr marL="0" indent="0">
              <a:spcBef>
                <a:spcPts val="0"/>
              </a:spcBef>
              <a:spcAft>
                <a:spcPts val="1200"/>
              </a:spcAft>
              <a:buNone/>
            </a:pPr>
            <a:r>
              <a:rPr lang="en-US" sz="2400" b="1" dirty="0">
                <a:solidFill>
                  <a:srgbClr val="0F4761"/>
                </a:solidFill>
              </a:rPr>
              <a:t>Goal 3: Economic Development and Local Business</a:t>
            </a:r>
          </a:p>
          <a:p>
            <a:pPr marL="0" indent="0">
              <a:spcBef>
                <a:spcPts val="0"/>
              </a:spcBef>
              <a:spcAft>
                <a:spcPts val="1200"/>
              </a:spcAft>
              <a:buNone/>
            </a:pPr>
            <a:r>
              <a:rPr lang="en-US" sz="2400" b="1" dirty="0">
                <a:solidFill>
                  <a:srgbClr val="0F4761"/>
                </a:solidFill>
              </a:rPr>
              <a:t>Goal 4: Transportation and Mobility</a:t>
            </a:r>
          </a:p>
          <a:p>
            <a:pPr marL="0" indent="0">
              <a:spcBef>
                <a:spcPts val="0"/>
              </a:spcBef>
              <a:spcAft>
                <a:spcPts val="1200"/>
              </a:spcAft>
              <a:buNone/>
            </a:pPr>
            <a:r>
              <a:rPr lang="en-US" sz="2400" b="1" dirty="0">
                <a:solidFill>
                  <a:srgbClr val="0F4761"/>
                </a:solidFill>
              </a:rPr>
              <a:t>Goal 5: Parks, Recreation, and Waterfront Access</a:t>
            </a:r>
          </a:p>
          <a:p>
            <a:pPr marL="0" indent="0">
              <a:spcBef>
                <a:spcPts val="0"/>
              </a:spcBef>
              <a:spcAft>
                <a:spcPts val="1200"/>
              </a:spcAft>
              <a:buNone/>
            </a:pPr>
            <a:r>
              <a:rPr lang="en-US" sz="2400" b="1" dirty="0">
                <a:solidFill>
                  <a:srgbClr val="0F4761"/>
                </a:solidFill>
              </a:rPr>
              <a:t>Goal 6: Infrastructure and Public Services</a:t>
            </a:r>
          </a:p>
          <a:p>
            <a:pPr marL="0" indent="0">
              <a:spcBef>
                <a:spcPts val="0"/>
              </a:spcBef>
              <a:spcAft>
                <a:spcPts val="1200"/>
              </a:spcAft>
              <a:buNone/>
            </a:pPr>
            <a:r>
              <a:rPr lang="en-US" sz="2400" b="1" dirty="0">
                <a:solidFill>
                  <a:srgbClr val="0F4761"/>
                </a:solidFill>
              </a:rPr>
              <a:t>Goal 7: Community Character and Quality of Life</a:t>
            </a:r>
          </a:p>
          <a:p>
            <a:pPr marL="0" indent="0">
              <a:spcBef>
                <a:spcPts val="0"/>
              </a:spcBef>
              <a:spcAft>
                <a:spcPts val="1200"/>
              </a:spcAft>
              <a:buNone/>
            </a:pPr>
            <a:r>
              <a:rPr lang="en-US" sz="2400" b="1" dirty="0">
                <a:solidFill>
                  <a:srgbClr val="0F4761"/>
                </a:solidFill>
              </a:rPr>
              <a:t>Goal 8: Natural </a:t>
            </a:r>
            <a:r>
              <a:rPr lang="en-US" sz="2400" b="1" dirty="0" smtClean="0">
                <a:solidFill>
                  <a:srgbClr val="0F4761"/>
                </a:solidFill>
              </a:rPr>
              <a:t>Environment</a:t>
            </a:r>
            <a:endParaRPr lang="en-US" sz="2400" b="1" dirty="0">
              <a:solidFill>
                <a:srgbClr val="0F4761"/>
              </a:solidFill>
            </a:endParaRPr>
          </a:p>
        </p:txBody>
      </p:sp>
    </p:spTree>
    <p:extLst>
      <p:ext uri="{BB962C8B-B14F-4D97-AF65-F5344CB8AC3E}">
        <p14:creationId xmlns:p14="http://schemas.microsoft.com/office/powerpoint/2010/main" val="975452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Workshop</a:t>
            </a:r>
            <a:endParaRPr lang="en-US" dirty="0"/>
          </a:p>
        </p:txBody>
      </p:sp>
      <p:sp>
        <p:nvSpPr>
          <p:cNvPr id="3" name="Text Placeholder 2"/>
          <p:cNvSpPr>
            <a:spLocks noGrp="1"/>
          </p:cNvSpPr>
          <p:nvPr>
            <p:ph type="body" sz="quarter" idx="17"/>
          </p:nvPr>
        </p:nvSpPr>
        <p:spPr/>
        <p:txBody>
          <a:bodyPr/>
          <a:lstStyle/>
          <a:p>
            <a:r>
              <a:rPr lang="en-US" dirty="0" smtClean="0"/>
              <a:t>Objectives &amp; Project Feedback</a:t>
            </a:r>
            <a:endParaRPr lang="en-US" dirty="0"/>
          </a:p>
        </p:txBody>
      </p:sp>
      <p:pic>
        <p:nvPicPr>
          <p:cNvPr id="6" name="Picture Placeholder 5"/>
          <p:cNvPicPr>
            <a:picLocks noGrp="1" noChangeAspect="1"/>
          </p:cNvPicPr>
          <p:nvPr>
            <p:ph type="pic" sz="quarter" idx="18"/>
          </p:nvPr>
        </p:nvPicPr>
        <p:blipFill>
          <a:blip r:embed="rId2" cstate="hqprint">
            <a:extLst>
              <a:ext uri="{28A0092B-C50C-407E-A947-70E740481C1C}">
                <a14:useLocalDpi xmlns:a14="http://schemas.microsoft.com/office/drawing/2010/main" val="0"/>
              </a:ext>
            </a:extLst>
          </a:blip>
          <a:srcRect/>
          <a:stretch>
            <a:fillRect/>
          </a:stretch>
        </p:blipFill>
        <p:spPr/>
      </p:pic>
      <p:sp>
        <p:nvSpPr>
          <p:cNvPr id="5" name="Picture Placeholder 4"/>
          <p:cNvSpPr>
            <a:spLocks noGrp="1"/>
          </p:cNvSpPr>
          <p:nvPr>
            <p:ph type="pic" sz="quarter" idx="19"/>
          </p:nvPr>
        </p:nvSpPr>
        <p:spPr/>
        <p:txBody>
          <a:bodyPr/>
          <a:lstStyle/>
          <a:p>
            <a:endParaRPr lang="en-US"/>
          </a:p>
        </p:txBody>
      </p:sp>
      <p:pic>
        <p:nvPicPr>
          <p:cNvPr id="7" name="Picture Placeholder 5"/>
          <p:cNvPicPr>
            <a:picLocks noChangeAspect="1"/>
          </p:cNvPicPr>
          <p:nvPr/>
        </p:nvPicPr>
        <p:blipFill rotWithShape="1">
          <a:blip r:embed="rId3" cstate="hqprint">
            <a:extLst>
              <a:ext uri="{28A0092B-C50C-407E-A947-70E740481C1C}">
                <a14:useLocalDpi xmlns:a14="http://schemas.microsoft.com/office/drawing/2010/main" val="0"/>
              </a:ext>
            </a:extLst>
          </a:blip>
          <a:srcRect b="-250"/>
          <a:stretch/>
        </p:blipFill>
        <p:spPr>
          <a:xfrm>
            <a:off x="9052312" y="2818266"/>
            <a:ext cx="3902491" cy="3902491"/>
          </a:xfrm>
          <a:custGeom>
            <a:avLst/>
            <a:gdLst>
              <a:gd name="connsiteX0" fmla="*/ 1951245 w 3902491"/>
              <a:gd name="connsiteY0" fmla="*/ 0 h 3902491"/>
              <a:gd name="connsiteX1" fmla="*/ 3902491 w 3902491"/>
              <a:gd name="connsiteY1" fmla="*/ 1951246 h 3902491"/>
              <a:gd name="connsiteX2" fmla="*/ 1951246 w 3902491"/>
              <a:gd name="connsiteY2" fmla="*/ 3902491 h 3902491"/>
              <a:gd name="connsiteX3" fmla="*/ 1951245 w 3902491"/>
              <a:gd name="connsiteY3" fmla="*/ 3902491 h 3902491"/>
              <a:gd name="connsiteX4" fmla="*/ 0 w 3902491"/>
              <a:gd name="connsiteY4" fmla="*/ 1951246 h 3902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491" h="3902491">
                <a:moveTo>
                  <a:pt x="1951245" y="0"/>
                </a:moveTo>
                <a:lnTo>
                  <a:pt x="3902491" y="1951246"/>
                </a:lnTo>
                <a:lnTo>
                  <a:pt x="1951246" y="3902491"/>
                </a:lnTo>
                <a:lnTo>
                  <a:pt x="1951245" y="3902491"/>
                </a:lnTo>
                <a:lnTo>
                  <a:pt x="0" y="1951246"/>
                </a:lnTo>
                <a:close/>
              </a:path>
            </a:pathLst>
          </a:custGeom>
          <a:noFill/>
        </p:spPr>
      </p:pic>
    </p:spTree>
    <p:extLst>
      <p:ext uri="{BB962C8B-B14F-4D97-AF65-F5344CB8AC3E}">
        <p14:creationId xmlns:p14="http://schemas.microsoft.com/office/powerpoint/2010/main" val="779922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Workshop Activity</a:t>
            </a:r>
            <a:endParaRPr lang="en-US" dirty="0"/>
          </a:p>
        </p:txBody>
      </p:sp>
      <p:sp>
        <p:nvSpPr>
          <p:cNvPr id="7" name="Content Placeholder 6"/>
          <p:cNvSpPr>
            <a:spLocks noGrp="1"/>
          </p:cNvSpPr>
          <p:nvPr>
            <p:ph sz="quarter" idx="40"/>
          </p:nvPr>
        </p:nvSpPr>
        <p:spPr>
          <a:xfrm>
            <a:off x="45499" y="1262986"/>
            <a:ext cx="12023386" cy="658812"/>
          </a:xfrm>
        </p:spPr>
        <p:txBody>
          <a:bodyPr>
            <a:noAutofit/>
          </a:bodyPr>
          <a:lstStyle/>
          <a:p>
            <a:pPr marL="0" indent="0" algn="ctr">
              <a:buNone/>
            </a:pPr>
            <a:r>
              <a:rPr lang="en-US" sz="3600" b="1" dirty="0" smtClean="0"/>
              <a:t>8 Stations</a:t>
            </a:r>
            <a:endParaRPr lang="en-US" sz="3600" b="1" dirty="0"/>
          </a:p>
        </p:txBody>
      </p:sp>
      <p:sp>
        <p:nvSpPr>
          <p:cNvPr id="9" name="Rectangle 8"/>
          <p:cNvSpPr/>
          <p:nvPr/>
        </p:nvSpPr>
        <p:spPr>
          <a:xfrm>
            <a:off x="1533627" y="2291189"/>
            <a:ext cx="4562476" cy="1569660"/>
          </a:xfrm>
          <a:prstGeom prst="rect">
            <a:avLst/>
          </a:prstGeom>
        </p:spPr>
        <p:txBody>
          <a:bodyPr wrap="square">
            <a:spAutoFit/>
          </a:bodyPr>
          <a:lstStyle/>
          <a:p>
            <a:pPr marL="342900" marR="0" lvl="0" indent="-342900">
              <a:lnSpc>
                <a:spcPct val="200000"/>
              </a:lnSpc>
              <a:spcBef>
                <a:spcPts val="0"/>
              </a:spcBef>
              <a:spcAft>
                <a:spcPts val="0"/>
              </a:spcAft>
              <a:buFont typeface="Symbol" panose="05050102010706020507" pitchFamily="18" charset="2"/>
              <a:buChar char=""/>
            </a:pPr>
            <a:r>
              <a:rPr lang="en-US" sz="2400" b="1" dirty="0" smtClean="0">
                <a:solidFill>
                  <a:srgbClr val="1F497D"/>
                </a:solidFill>
                <a:latin typeface="Calibri" panose="020F0502020204030204" pitchFamily="34" charset="0"/>
                <a:ea typeface="Calibri" panose="020F0502020204030204" pitchFamily="34" charset="0"/>
              </a:rPr>
              <a:t>Leave Comments</a:t>
            </a:r>
            <a:endParaRPr lang="en-US" sz="2400" dirty="0">
              <a:latin typeface="Calibri" panose="020F0502020204030204" pitchFamily="34" charset="0"/>
              <a:ea typeface="Calibri" panose="020F0502020204030204" pitchFamily="34" charset="0"/>
            </a:endParaRPr>
          </a:p>
          <a:p>
            <a:pPr marL="342900" marR="0" lvl="0" indent="-342900">
              <a:lnSpc>
                <a:spcPct val="200000"/>
              </a:lnSpc>
              <a:spcBef>
                <a:spcPts val="0"/>
              </a:spcBef>
              <a:spcAft>
                <a:spcPts val="0"/>
              </a:spcAft>
              <a:buFont typeface="Symbol" panose="05050102010706020507" pitchFamily="18" charset="2"/>
              <a:buChar char=""/>
            </a:pPr>
            <a:endParaRPr lang="en-US" sz="2400" dirty="0">
              <a:latin typeface="Calibri" panose="020F0502020204030204" pitchFamily="34" charset="0"/>
              <a:ea typeface="Calibri" panose="020F0502020204030204" pitchFamily="34" charset="0"/>
            </a:endParaRPr>
          </a:p>
        </p:txBody>
      </p:sp>
      <p:pic>
        <p:nvPicPr>
          <p:cNvPr id="10" name="Picture 9"/>
          <p:cNvPicPr>
            <a:picLocks noChangeAspect="1"/>
          </p:cNvPicPr>
          <p:nvPr/>
        </p:nvPicPr>
        <p:blipFill rotWithShape="1">
          <a:blip r:embed="rId2" cstate="hqprint">
            <a:extLst>
              <a:ext uri="{28A0092B-C50C-407E-A947-70E740481C1C}">
                <a14:useLocalDpi xmlns:a14="http://schemas.microsoft.com/office/drawing/2010/main" val="0"/>
              </a:ext>
            </a:extLst>
          </a:blip>
          <a:srcRect/>
          <a:stretch/>
        </p:blipFill>
        <p:spPr>
          <a:xfrm>
            <a:off x="3083669" y="3076019"/>
            <a:ext cx="1887166" cy="1838528"/>
          </a:xfrm>
          <a:prstGeom prst="rect">
            <a:avLst/>
          </a:prstGeom>
        </p:spPr>
      </p:pic>
      <p:pic>
        <p:nvPicPr>
          <p:cNvPr id="11" name="Picture 10"/>
          <p:cNvPicPr>
            <a:picLocks noChangeAspect="1"/>
          </p:cNvPicPr>
          <p:nvPr/>
        </p:nvPicPr>
        <p:blipFill rotWithShape="1">
          <a:blip r:embed="rId2" cstate="hqprint">
            <a:extLst>
              <a:ext uri="{28A0092B-C50C-407E-A947-70E740481C1C}">
                <a14:useLocalDpi xmlns:a14="http://schemas.microsoft.com/office/drawing/2010/main" val="0"/>
              </a:ext>
            </a:extLst>
          </a:blip>
          <a:srcRect/>
          <a:stretch/>
        </p:blipFill>
        <p:spPr>
          <a:xfrm flipH="1">
            <a:off x="1386142" y="3728804"/>
            <a:ext cx="1845013" cy="1838528"/>
          </a:xfrm>
          <a:prstGeom prst="rect">
            <a:avLst/>
          </a:prstGeom>
        </p:spPr>
      </p:pic>
      <p:sp>
        <p:nvSpPr>
          <p:cNvPr id="12" name="Rectangle 11"/>
          <p:cNvSpPr/>
          <p:nvPr/>
        </p:nvSpPr>
        <p:spPr>
          <a:xfrm>
            <a:off x="6551375" y="2291189"/>
            <a:ext cx="4485587" cy="727571"/>
          </a:xfrm>
          <a:prstGeom prst="rect">
            <a:avLst/>
          </a:prstGeom>
        </p:spPr>
        <p:txBody>
          <a:bodyPr wrap="none">
            <a:spAutoFit/>
          </a:bodyPr>
          <a:lstStyle/>
          <a:p>
            <a:pPr marL="342900" marR="0" lvl="0" indent="-342900">
              <a:lnSpc>
                <a:spcPct val="200000"/>
              </a:lnSpc>
              <a:spcBef>
                <a:spcPts val="0"/>
              </a:spcBef>
              <a:spcAft>
                <a:spcPts val="0"/>
              </a:spcAft>
              <a:buFont typeface="Symbol" panose="05050102010706020507" pitchFamily="18" charset="2"/>
              <a:buChar char=""/>
            </a:pPr>
            <a:r>
              <a:rPr lang="en-US" sz="2400" b="1" dirty="0">
                <a:solidFill>
                  <a:srgbClr val="1F497D"/>
                </a:solidFill>
                <a:latin typeface="Calibri" panose="020F0502020204030204" pitchFamily="34" charset="0"/>
                <a:ea typeface="Calibri" panose="020F0502020204030204" pitchFamily="34" charset="0"/>
              </a:rPr>
              <a:t>‘Invest’ in projects you support</a:t>
            </a:r>
            <a:endParaRPr lang="en-US" sz="2400" dirty="0">
              <a:latin typeface="Calibri" panose="020F0502020204030204" pitchFamily="34" charset="0"/>
              <a:ea typeface="Calibri" panose="020F0502020204030204" pitchFamily="34" charset="0"/>
            </a:endParaRPr>
          </a:p>
        </p:txBody>
      </p:sp>
      <p:pic>
        <p:nvPicPr>
          <p:cNvPr id="13" name="Picture 12"/>
          <p:cNvPicPr>
            <a:picLocks noChangeAspect="1"/>
          </p:cNvPicPr>
          <p:nvPr/>
        </p:nvPicPr>
        <p:blipFill rotWithShape="1">
          <a:blip r:embed="rId3"/>
          <a:srcRect r="73441"/>
          <a:stretch/>
        </p:blipFill>
        <p:spPr>
          <a:xfrm>
            <a:off x="8439317" y="3098182"/>
            <a:ext cx="536378" cy="2886478"/>
          </a:xfrm>
          <a:prstGeom prst="rect">
            <a:avLst/>
          </a:prstGeom>
        </p:spPr>
      </p:pic>
      <p:pic>
        <p:nvPicPr>
          <p:cNvPr id="14" name="Picture 13"/>
          <p:cNvPicPr>
            <a:picLocks noChangeAspect="1"/>
          </p:cNvPicPr>
          <p:nvPr/>
        </p:nvPicPr>
        <p:blipFill rotWithShape="1">
          <a:blip r:embed="rId3"/>
          <a:srcRect r="73441"/>
          <a:stretch/>
        </p:blipFill>
        <p:spPr>
          <a:xfrm>
            <a:off x="9056850" y="3098182"/>
            <a:ext cx="536378" cy="2886478"/>
          </a:xfrm>
          <a:prstGeom prst="rect">
            <a:avLst/>
          </a:prstGeom>
        </p:spPr>
      </p:pic>
    </p:spTree>
    <p:extLst>
      <p:ext uri="{BB962C8B-B14F-4D97-AF65-F5344CB8AC3E}">
        <p14:creationId xmlns:p14="http://schemas.microsoft.com/office/powerpoint/2010/main" val="3117758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7"/>
          </p:nvPr>
        </p:nvSpPr>
        <p:spPr/>
        <p:txBody>
          <a:bodyPr/>
          <a:lstStyle/>
          <a:p>
            <a:r>
              <a:rPr lang="en-US" altLang="zh-CN"/>
              <a:t>Town of Van Buren | Comprehensive Plan Update</a:t>
            </a:r>
            <a:endParaRPr lang="en-US" altLang="zh-CN" dirty="0"/>
          </a:p>
        </p:txBody>
      </p:sp>
      <p:sp>
        <p:nvSpPr>
          <p:cNvPr id="3" name="Title 2"/>
          <p:cNvSpPr>
            <a:spLocks noGrp="1"/>
          </p:cNvSpPr>
          <p:nvPr>
            <p:ph type="title"/>
          </p:nvPr>
        </p:nvSpPr>
        <p:spPr/>
        <p:txBody>
          <a:bodyPr/>
          <a:lstStyle/>
          <a:p>
            <a:r>
              <a:rPr lang="en-US" dirty="0"/>
              <a:t>Next Steps</a:t>
            </a:r>
          </a:p>
        </p:txBody>
      </p:sp>
      <p:sp>
        <p:nvSpPr>
          <p:cNvPr id="4" name="Date Placeholder 3"/>
          <p:cNvSpPr>
            <a:spLocks noGrp="1"/>
          </p:cNvSpPr>
          <p:nvPr>
            <p:ph type="dt" sz="half" idx="36"/>
          </p:nvPr>
        </p:nvSpPr>
        <p:spPr/>
        <p:txBody>
          <a:bodyPr/>
          <a:lstStyle/>
          <a:p>
            <a:r>
              <a:rPr lang="en-US" altLang="zh-CN" smtClean="0"/>
              <a:t>April 8, 2026</a:t>
            </a:r>
            <a:endParaRPr lang="en-US" altLang="zh-CN" dirty="0"/>
          </a:p>
        </p:txBody>
      </p:sp>
      <p:sp>
        <p:nvSpPr>
          <p:cNvPr id="5" name="Slide Number Placeholder 4"/>
          <p:cNvSpPr>
            <a:spLocks noGrp="1"/>
          </p:cNvSpPr>
          <p:nvPr>
            <p:ph type="sldNum" sz="half" idx="38"/>
          </p:nvPr>
        </p:nvSpPr>
        <p:spPr/>
        <p:txBody>
          <a:bodyPr/>
          <a:lstStyle/>
          <a:p>
            <a:fld id="{64D095EA-18D5-4754-B677-EAAE710458D2}" type="slidenum">
              <a:rPr lang="en-US" altLang="zh-CN" smtClean="0"/>
              <a:pPr/>
              <a:t>30</a:t>
            </a:fld>
            <a:endParaRPr lang="en-US" altLang="zh-CN" dirty="0"/>
          </a:p>
        </p:txBody>
      </p:sp>
      <p:sp>
        <p:nvSpPr>
          <p:cNvPr id="6" name="Content Placeholder 5"/>
          <p:cNvSpPr>
            <a:spLocks noGrp="1"/>
          </p:cNvSpPr>
          <p:nvPr>
            <p:ph sz="quarter" idx="40"/>
          </p:nvPr>
        </p:nvSpPr>
        <p:spPr>
          <a:xfrm>
            <a:off x="1027521" y="1887166"/>
            <a:ext cx="10763609" cy="4297974"/>
          </a:xfrm>
        </p:spPr>
        <p:txBody>
          <a:bodyPr>
            <a:normAutofit/>
          </a:bodyPr>
          <a:lstStyle/>
          <a:p>
            <a:pPr>
              <a:lnSpc>
                <a:spcPct val="100000"/>
              </a:lnSpc>
            </a:pPr>
            <a:r>
              <a:rPr lang="en-US" sz="2000" dirty="0" smtClean="0"/>
              <a:t>Draft Comprehensive Plan</a:t>
            </a:r>
          </a:p>
          <a:p>
            <a:pPr>
              <a:lnSpc>
                <a:spcPct val="100000"/>
              </a:lnSpc>
            </a:pPr>
            <a:r>
              <a:rPr lang="en-US" sz="2000" dirty="0" smtClean="0"/>
              <a:t>Committee Meeting #6</a:t>
            </a:r>
          </a:p>
          <a:p>
            <a:pPr lvl="1">
              <a:lnSpc>
                <a:spcPct val="100000"/>
              </a:lnSpc>
            </a:pPr>
            <a:r>
              <a:rPr lang="en-US" sz="1800" dirty="0" smtClean="0"/>
              <a:t>Draft Plan Review</a:t>
            </a:r>
          </a:p>
          <a:p>
            <a:pPr lvl="1">
              <a:lnSpc>
                <a:spcPct val="100000"/>
              </a:lnSpc>
            </a:pPr>
            <a:r>
              <a:rPr lang="en-US" sz="1800" dirty="0" smtClean="0"/>
              <a:t>Recommendation to Town Board</a:t>
            </a:r>
          </a:p>
          <a:p>
            <a:pPr>
              <a:lnSpc>
                <a:spcPct val="100000"/>
              </a:lnSpc>
            </a:pPr>
            <a:r>
              <a:rPr lang="en-US" sz="2000" dirty="0" smtClean="0"/>
              <a:t>Town Board</a:t>
            </a:r>
          </a:p>
          <a:p>
            <a:pPr lvl="1">
              <a:lnSpc>
                <a:spcPct val="100000"/>
              </a:lnSpc>
            </a:pPr>
            <a:r>
              <a:rPr lang="en-US" sz="1800" dirty="0" smtClean="0"/>
              <a:t>Begin SEQR Process</a:t>
            </a:r>
            <a:endParaRPr lang="en-US" sz="1800" dirty="0" smtClean="0"/>
          </a:p>
        </p:txBody>
      </p:sp>
    </p:spTree>
    <p:extLst>
      <p:ext uri="{BB962C8B-B14F-4D97-AF65-F5344CB8AC3E}">
        <p14:creationId xmlns:p14="http://schemas.microsoft.com/office/powerpoint/2010/main" val="3619143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37"/>
          </p:nvPr>
        </p:nvSpPr>
        <p:spPr/>
        <p:txBody>
          <a:bodyPr/>
          <a:lstStyle/>
          <a:p>
            <a:r>
              <a:rPr lang="en-US" altLang="zh-CN"/>
              <a:t>Town of Van Buren | Comprehensive Plan Update</a:t>
            </a:r>
            <a:endParaRPr lang="en-US" altLang="zh-CN" dirty="0"/>
          </a:p>
        </p:txBody>
      </p:sp>
      <p:sp>
        <p:nvSpPr>
          <p:cNvPr id="3" name="Title 2"/>
          <p:cNvSpPr>
            <a:spLocks noGrp="1"/>
          </p:cNvSpPr>
          <p:nvPr>
            <p:ph type="title"/>
          </p:nvPr>
        </p:nvSpPr>
        <p:spPr/>
        <p:txBody>
          <a:bodyPr/>
          <a:lstStyle/>
          <a:p>
            <a:r>
              <a:rPr lang="en-US" dirty="0"/>
              <a:t>Project Schedule</a:t>
            </a:r>
          </a:p>
        </p:txBody>
      </p:sp>
      <p:sp>
        <p:nvSpPr>
          <p:cNvPr id="4" name="Date Placeholder 3"/>
          <p:cNvSpPr>
            <a:spLocks noGrp="1"/>
          </p:cNvSpPr>
          <p:nvPr>
            <p:ph type="dt" sz="half" idx="36"/>
          </p:nvPr>
        </p:nvSpPr>
        <p:spPr/>
        <p:txBody>
          <a:bodyPr/>
          <a:lstStyle/>
          <a:p>
            <a:r>
              <a:rPr lang="en-US" altLang="zh-CN" smtClean="0"/>
              <a:t>April 8, 2026</a:t>
            </a:r>
            <a:endParaRPr lang="en-US" altLang="zh-CN" dirty="0"/>
          </a:p>
        </p:txBody>
      </p:sp>
      <p:sp>
        <p:nvSpPr>
          <p:cNvPr id="6" name="Slide Number Placeholder 5"/>
          <p:cNvSpPr>
            <a:spLocks noGrp="1"/>
          </p:cNvSpPr>
          <p:nvPr>
            <p:ph type="sldNum" sz="half" idx="38"/>
          </p:nvPr>
        </p:nvSpPr>
        <p:spPr/>
        <p:txBody>
          <a:bodyPr/>
          <a:lstStyle/>
          <a:p>
            <a:fld id="{64D095EA-18D5-4754-B677-EAAE710458D2}" type="slidenum">
              <a:rPr lang="en-US" altLang="zh-CN" smtClean="0"/>
              <a:pPr/>
              <a:t>31</a:t>
            </a:fld>
            <a:endParaRPr lang="en-US" altLang="zh-CN" dirty="0"/>
          </a:p>
        </p:txBody>
      </p:sp>
      <p:sp>
        <p:nvSpPr>
          <p:cNvPr id="10" name="TextBox 9"/>
          <p:cNvSpPr txBox="1"/>
          <p:nvPr/>
        </p:nvSpPr>
        <p:spPr>
          <a:xfrm>
            <a:off x="91300" y="2065056"/>
            <a:ext cx="1219205" cy="584775"/>
          </a:xfrm>
          <a:prstGeom prst="rect">
            <a:avLst/>
          </a:prstGeom>
          <a:noFill/>
        </p:spPr>
        <p:txBody>
          <a:bodyPr wrap="square" rtlCol="0">
            <a:spAutoFit/>
          </a:bodyPr>
          <a:lstStyle/>
          <a:p>
            <a:r>
              <a:rPr lang="en-US" sz="1600" dirty="0">
                <a:solidFill>
                  <a:schemeClr val="bg1">
                    <a:lumMod val="50000"/>
                  </a:schemeClr>
                </a:solidFill>
              </a:rPr>
              <a:t>Project kick-off</a:t>
            </a:r>
          </a:p>
        </p:txBody>
      </p:sp>
      <p:sp>
        <p:nvSpPr>
          <p:cNvPr id="11" name="TextBox 10"/>
          <p:cNvSpPr txBox="1"/>
          <p:nvPr/>
        </p:nvSpPr>
        <p:spPr>
          <a:xfrm>
            <a:off x="1309191" y="2177822"/>
            <a:ext cx="1100955" cy="338554"/>
          </a:xfrm>
          <a:prstGeom prst="rect">
            <a:avLst/>
          </a:prstGeom>
          <a:noFill/>
        </p:spPr>
        <p:txBody>
          <a:bodyPr wrap="square" rtlCol="0">
            <a:spAutoFit/>
          </a:bodyPr>
          <a:lstStyle/>
          <a:p>
            <a:pPr algn="ctr"/>
            <a:r>
              <a:rPr lang="en-US" sz="1600" dirty="0">
                <a:solidFill>
                  <a:schemeClr val="bg1">
                    <a:lumMod val="50000"/>
                  </a:schemeClr>
                </a:solidFill>
              </a:rPr>
              <a:t>CPUC #2</a:t>
            </a:r>
          </a:p>
        </p:txBody>
      </p:sp>
      <p:sp>
        <p:nvSpPr>
          <p:cNvPr id="13" name="TextBox 12"/>
          <p:cNvSpPr txBox="1"/>
          <p:nvPr/>
        </p:nvSpPr>
        <p:spPr>
          <a:xfrm>
            <a:off x="3531879" y="3859693"/>
            <a:ext cx="1680358" cy="1046440"/>
          </a:xfrm>
          <a:prstGeom prst="rect">
            <a:avLst/>
          </a:prstGeom>
          <a:noFill/>
        </p:spPr>
        <p:txBody>
          <a:bodyPr wrap="square" rtlCol="0">
            <a:spAutoFit/>
          </a:bodyPr>
          <a:lstStyle/>
          <a:p>
            <a:pPr algn="ctr"/>
            <a:r>
              <a:rPr lang="en-US" sz="1600" b="1" dirty="0">
                <a:solidFill>
                  <a:schemeClr val="accent2"/>
                </a:solidFill>
              </a:rPr>
              <a:t>Visioning </a:t>
            </a:r>
            <a:r>
              <a:rPr lang="en-US" sz="1600" b="1" dirty="0" smtClean="0">
                <a:solidFill>
                  <a:schemeClr val="accent2"/>
                </a:solidFill>
              </a:rPr>
              <a:t>Workshop</a:t>
            </a:r>
          </a:p>
          <a:p>
            <a:pPr algn="ctr"/>
            <a:r>
              <a:rPr lang="en-US" sz="1400" dirty="0" smtClean="0">
                <a:solidFill>
                  <a:schemeClr val="accent2"/>
                </a:solidFill>
              </a:rPr>
              <a:t>Vision &amp; Goals</a:t>
            </a:r>
            <a:endParaRPr lang="en-US" sz="1400" dirty="0">
              <a:solidFill>
                <a:schemeClr val="accent2"/>
              </a:solidFill>
            </a:endParaRPr>
          </a:p>
          <a:p>
            <a:pPr algn="ctr"/>
            <a:endParaRPr lang="en-US" sz="1600" b="1" dirty="0">
              <a:solidFill>
                <a:schemeClr val="accent2"/>
              </a:solidFill>
            </a:endParaRPr>
          </a:p>
        </p:txBody>
      </p:sp>
      <p:sp>
        <p:nvSpPr>
          <p:cNvPr id="14" name="TextBox 13"/>
          <p:cNvSpPr txBox="1"/>
          <p:nvPr/>
        </p:nvSpPr>
        <p:spPr>
          <a:xfrm>
            <a:off x="2780957" y="2177822"/>
            <a:ext cx="1087832" cy="338554"/>
          </a:xfrm>
          <a:prstGeom prst="rect">
            <a:avLst/>
          </a:prstGeom>
          <a:noFill/>
        </p:spPr>
        <p:txBody>
          <a:bodyPr wrap="square" rtlCol="0">
            <a:spAutoFit/>
          </a:bodyPr>
          <a:lstStyle/>
          <a:p>
            <a:pPr algn="ctr"/>
            <a:r>
              <a:rPr lang="en-US" sz="1600" dirty="0">
                <a:solidFill>
                  <a:schemeClr val="bg1">
                    <a:lumMod val="50000"/>
                  </a:schemeClr>
                </a:solidFill>
              </a:rPr>
              <a:t>CPUC #3</a:t>
            </a:r>
          </a:p>
        </p:txBody>
      </p:sp>
      <p:sp>
        <p:nvSpPr>
          <p:cNvPr id="15" name="TextBox 14"/>
          <p:cNvSpPr txBox="1"/>
          <p:nvPr/>
        </p:nvSpPr>
        <p:spPr>
          <a:xfrm>
            <a:off x="6993706" y="2203781"/>
            <a:ext cx="1344014" cy="369332"/>
          </a:xfrm>
          <a:prstGeom prst="rect">
            <a:avLst/>
          </a:prstGeom>
          <a:noFill/>
        </p:spPr>
        <p:txBody>
          <a:bodyPr wrap="square" rtlCol="0">
            <a:spAutoFit/>
          </a:bodyPr>
          <a:lstStyle/>
          <a:p>
            <a:pPr algn="ctr"/>
            <a:r>
              <a:rPr lang="en-US" b="1" dirty="0" smtClean="0">
                <a:solidFill>
                  <a:schemeClr val="tx2"/>
                </a:solidFill>
              </a:rPr>
              <a:t>Workshop</a:t>
            </a:r>
            <a:endParaRPr lang="en-US" b="1" dirty="0">
              <a:solidFill>
                <a:schemeClr val="tx2"/>
              </a:solidFill>
            </a:endParaRPr>
          </a:p>
        </p:txBody>
      </p:sp>
      <p:sp>
        <p:nvSpPr>
          <p:cNvPr id="16" name="TextBox 15"/>
          <p:cNvSpPr txBox="1"/>
          <p:nvPr/>
        </p:nvSpPr>
        <p:spPr>
          <a:xfrm>
            <a:off x="5426698" y="2191935"/>
            <a:ext cx="1154723" cy="584775"/>
          </a:xfrm>
          <a:prstGeom prst="rect">
            <a:avLst/>
          </a:prstGeom>
          <a:noFill/>
        </p:spPr>
        <p:txBody>
          <a:bodyPr wrap="square" rtlCol="0">
            <a:spAutoFit/>
          </a:bodyPr>
          <a:lstStyle/>
          <a:p>
            <a:pPr algn="ctr"/>
            <a:r>
              <a:rPr lang="en-US" sz="1600" dirty="0">
                <a:solidFill>
                  <a:schemeClr val="bg1">
                    <a:lumMod val="50000"/>
                  </a:schemeClr>
                </a:solidFill>
              </a:rPr>
              <a:t>CPUC </a:t>
            </a:r>
            <a:endParaRPr lang="en-US" sz="1600" dirty="0" smtClean="0">
              <a:solidFill>
                <a:schemeClr val="bg1">
                  <a:lumMod val="50000"/>
                </a:schemeClr>
              </a:solidFill>
            </a:endParaRPr>
          </a:p>
          <a:p>
            <a:pPr algn="ctr"/>
            <a:r>
              <a:rPr lang="en-US" sz="1600" dirty="0" smtClean="0">
                <a:solidFill>
                  <a:schemeClr val="bg1">
                    <a:lumMod val="50000"/>
                  </a:schemeClr>
                </a:solidFill>
              </a:rPr>
              <a:t>#4 &amp; #5</a:t>
            </a:r>
            <a:endParaRPr lang="en-US" sz="1600" dirty="0">
              <a:solidFill>
                <a:schemeClr val="bg1">
                  <a:lumMod val="50000"/>
                </a:schemeClr>
              </a:solidFill>
            </a:endParaRPr>
          </a:p>
        </p:txBody>
      </p:sp>
      <p:sp>
        <p:nvSpPr>
          <p:cNvPr id="17" name="TextBox 16"/>
          <p:cNvSpPr txBox="1"/>
          <p:nvPr/>
        </p:nvSpPr>
        <p:spPr>
          <a:xfrm>
            <a:off x="8993748" y="2205619"/>
            <a:ext cx="1100955" cy="338554"/>
          </a:xfrm>
          <a:prstGeom prst="rect">
            <a:avLst/>
          </a:prstGeom>
          <a:noFill/>
        </p:spPr>
        <p:txBody>
          <a:bodyPr wrap="square" rtlCol="0">
            <a:spAutoFit/>
          </a:bodyPr>
          <a:lstStyle/>
          <a:p>
            <a:pPr algn="ctr"/>
            <a:r>
              <a:rPr lang="en-US" sz="1600" dirty="0"/>
              <a:t>CPUC #6</a:t>
            </a:r>
          </a:p>
        </p:txBody>
      </p:sp>
      <p:sp>
        <p:nvSpPr>
          <p:cNvPr id="21" name="TextBox 20"/>
          <p:cNvSpPr txBox="1"/>
          <p:nvPr/>
        </p:nvSpPr>
        <p:spPr>
          <a:xfrm>
            <a:off x="8818151" y="3784791"/>
            <a:ext cx="1459360" cy="738664"/>
          </a:xfrm>
          <a:prstGeom prst="rect">
            <a:avLst/>
          </a:prstGeom>
          <a:noFill/>
        </p:spPr>
        <p:txBody>
          <a:bodyPr wrap="square" rtlCol="0">
            <a:spAutoFit/>
          </a:bodyPr>
          <a:lstStyle/>
          <a:p>
            <a:pPr algn="ctr"/>
            <a:r>
              <a:rPr lang="en-US" sz="1400" b="1" dirty="0">
                <a:solidFill>
                  <a:schemeClr val="accent2"/>
                </a:solidFill>
              </a:rPr>
              <a:t>Open House &amp; Public Hearing</a:t>
            </a:r>
          </a:p>
          <a:p>
            <a:pPr algn="ctr"/>
            <a:r>
              <a:rPr lang="en-US" sz="1400" b="1" dirty="0">
                <a:solidFill>
                  <a:schemeClr val="accent2"/>
                </a:solidFill>
              </a:rPr>
              <a:t>SEQR</a:t>
            </a:r>
          </a:p>
        </p:txBody>
      </p:sp>
      <p:sp>
        <p:nvSpPr>
          <p:cNvPr id="22" name="TextBox 21"/>
          <p:cNvSpPr txBox="1"/>
          <p:nvPr/>
        </p:nvSpPr>
        <p:spPr>
          <a:xfrm>
            <a:off x="6806601" y="3744292"/>
            <a:ext cx="1718225" cy="1200329"/>
          </a:xfrm>
          <a:prstGeom prst="rect">
            <a:avLst/>
          </a:prstGeom>
          <a:noFill/>
        </p:spPr>
        <p:txBody>
          <a:bodyPr wrap="square" rtlCol="0">
            <a:spAutoFit/>
          </a:bodyPr>
          <a:lstStyle/>
          <a:p>
            <a:pPr algn="ctr"/>
            <a:r>
              <a:rPr lang="en-US" b="1" dirty="0">
                <a:solidFill>
                  <a:schemeClr val="accent2"/>
                </a:solidFill>
              </a:rPr>
              <a:t>Public Workshop</a:t>
            </a:r>
          </a:p>
          <a:p>
            <a:pPr algn="ctr"/>
            <a:r>
              <a:rPr lang="en-US" dirty="0" smtClean="0">
                <a:solidFill>
                  <a:schemeClr val="accent2"/>
                </a:solidFill>
              </a:rPr>
              <a:t>Objectives &amp; </a:t>
            </a:r>
            <a:r>
              <a:rPr lang="en-US" dirty="0">
                <a:solidFill>
                  <a:schemeClr val="accent2"/>
                </a:solidFill>
              </a:rPr>
              <a:t>Actions</a:t>
            </a:r>
          </a:p>
        </p:txBody>
      </p:sp>
      <p:sp>
        <p:nvSpPr>
          <p:cNvPr id="23" name="TextBox 22"/>
          <p:cNvSpPr txBox="1"/>
          <p:nvPr/>
        </p:nvSpPr>
        <p:spPr>
          <a:xfrm>
            <a:off x="2212289" y="3835997"/>
            <a:ext cx="1319590" cy="830997"/>
          </a:xfrm>
          <a:prstGeom prst="rect">
            <a:avLst/>
          </a:prstGeom>
          <a:noFill/>
        </p:spPr>
        <p:txBody>
          <a:bodyPr wrap="square" rtlCol="0">
            <a:spAutoFit/>
          </a:bodyPr>
          <a:lstStyle/>
          <a:p>
            <a:pPr algn="ctr"/>
            <a:r>
              <a:rPr lang="en-US" sz="1600" b="1" dirty="0">
                <a:solidFill>
                  <a:schemeClr val="accent2"/>
                </a:solidFill>
              </a:rPr>
              <a:t>Launch Community Survey</a:t>
            </a:r>
          </a:p>
        </p:txBody>
      </p:sp>
      <p:sp>
        <p:nvSpPr>
          <p:cNvPr id="24" name="TextBox 23"/>
          <p:cNvSpPr txBox="1"/>
          <p:nvPr/>
        </p:nvSpPr>
        <p:spPr>
          <a:xfrm>
            <a:off x="10465623" y="2191623"/>
            <a:ext cx="1335682" cy="584775"/>
          </a:xfrm>
          <a:prstGeom prst="rect">
            <a:avLst/>
          </a:prstGeom>
          <a:noFill/>
        </p:spPr>
        <p:txBody>
          <a:bodyPr wrap="square" rtlCol="0">
            <a:spAutoFit/>
          </a:bodyPr>
          <a:lstStyle/>
          <a:p>
            <a:pPr algn="r"/>
            <a:r>
              <a:rPr lang="en-US" sz="1600" dirty="0"/>
              <a:t>Town Board Adoption</a:t>
            </a:r>
          </a:p>
        </p:txBody>
      </p:sp>
      <p:sp>
        <p:nvSpPr>
          <p:cNvPr id="25" name="TextBox 24"/>
          <p:cNvSpPr txBox="1"/>
          <p:nvPr/>
        </p:nvSpPr>
        <p:spPr>
          <a:xfrm>
            <a:off x="10677576" y="3796610"/>
            <a:ext cx="1226249" cy="584775"/>
          </a:xfrm>
          <a:prstGeom prst="rect">
            <a:avLst/>
          </a:prstGeom>
          <a:noFill/>
        </p:spPr>
        <p:txBody>
          <a:bodyPr wrap="square" rtlCol="0">
            <a:spAutoFit/>
          </a:bodyPr>
          <a:lstStyle/>
          <a:p>
            <a:pPr algn="r"/>
            <a:r>
              <a:rPr lang="en-US" sz="1600" b="1" dirty="0">
                <a:solidFill>
                  <a:schemeClr val="accent2"/>
                </a:solidFill>
              </a:rPr>
              <a:t>Public Hearing #2</a:t>
            </a:r>
          </a:p>
        </p:txBody>
      </p:sp>
      <p:grpSp>
        <p:nvGrpSpPr>
          <p:cNvPr id="35" name="Group 34"/>
          <p:cNvGrpSpPr/>
          <p:nvPr/>
        </p:nvGrpSpPr>
        <p:grpSpPr>
          <a:xfrm>
            <a:off x="313803" y="2922701"/>
            <a:ext cx="11456110" cy="209705"/>
            <a:chOff x="303629" y="3351076"/>
            <a:chExt cx="11456110" cy="209705"/>
          </a:xfrm>
        </p:grpSpPr>
        <p:grpSp>
          <p:nvGrpSpPr>
            <p:cNvPr id="26" name="Group 25">
              <a:extLst>
                <a:ext uri="{FF2B5EF4-FFF2-40B4-BE49-F238E27FC236}">
                  <a16:creationId xmlns:a16="http://schemas.microsoft.com/office/drawing/2014/main" id="{B43A5E61-4930-643F-C870-0B885BD5D193}"/>
                </a:ext>
                <a:ext uri="{C183D7F6-B498-43B3-948B-1728B52AA6E4}">
                  <adec:decorative xmlns:adec="http://schemas.microsoft.com/office/drawing/2017/decorative" xmlns="" val="1"/>
                </a:ext>
              </a:extLst>
            </p:cNvPr>
            <p:cNvGrpSpPr/>
            <p:nvPr/>
          </p:nvGrpSpPr>
          <p:grpSpPr>
            <a:xfrm>
              <a:off x="303629" y="3351076"/>
              <a:ext cx="11456110" cy="209705"/>
              <a:chOff x="1434661" y="3737884"/>
              <a:chExt cx="9317820" cy="179153"/>
            </a:xfrm>
          </p:grpSpPr>
          <p:cxnSp>
            <p:nvCxnSpPr>
              <p:cNvPr id="27" name="Straight Connector 26">
                <a:extLst>
                  <a:ext uri="{FF2B5EF4-FFF2-40B4-BE49-F238E27FC236}">
                    <a16:creationId xmlns:a16="http://schemas.microsoft.com/office/drawing/2014/main" id="{9C0B5E23-017C-98F8-56D6-A44D68237192}"/>
                  </a:ext>
                  <a:ext uri="{C183D7F6-B498-43B3-948B-1728B52AA6E4}">
                    <adec:decorative xmlns:adec="http://schemas.microsoft.com/office/drawing/2017/decorative" xmlns="" val="1"/>
                  </a:ext>
                </a:extLst>
              </p:cNvPr>
              <p:cNvCxnSpPr>
                <a:cxnSpLocks/>
                <a:stCxn id="30" idx="6"/>
                <a:endCxn id="28" idx="2"/>
              </p:cNvCxnSpPr>
              <p:nvPr userDrawn="1"/>
            </p:nvCxnSpPr>
            <p:spPr>
              <a:xfrm flipH="1">
                <a:off x="1434661" y="3832555"/>
                <a:ext cx="9317820" cy="0"/>
              </a:xfrm>
              <a:prstGeom prst="line">
                <a:avLst/>
              </a:prstGeom>
              <a:ln w="28575">
                <a:solidFill>
                  <a:schemeClr val="tx1"/>
                </a:solidFill>
              </a:ln>
            </p:spPr>
            <p:style>
              <a:lnRef idx="1">
                <a:schemeClr val="accent2"/>
              </a:lnRef>
              <a:fillRef idx="0">
                <a:schemeClr val="accent2"/>
              </a:fillRef>
              <a:effectRef idx="0">
                <a:schemeClr val="accent2"/>
              </a:effectRef>
              <a:fontRef idx="minor">
                <a:schemeClr val="tx1"/>
              </a:fontRef>
            </p:style>
          </p:cxnSp>
          <p:sp>
            <p:nvSpPr>
              <p:cNvPr id="28" name="Oval 27" descr="timeline markers">
                <a:extLst>
                  <a:ext uri="{FF2B5EF4-FFF2-40B4-BE49-F238E27FC236}">
                    <a16:creationId xmlns:a16="http://schemas.microsoft.com/office/drawing/2014/main" id="{C9B4712F-53D8-B865-ED94-DB8B8FC12CF6}"/>
                  </a:ext>
                </a:extLst>
              </p:cNvPr>
              <p:cNvSpPr/>
              <p:nvPr userDrawn="1"/>
            </p:nvSpPr>
            <p:spPr>
              <a:xfrm>
                <a:off x="1434661" y="3748073"/>
                <a:ext cx="168964" cy="168964"/>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00000"/>
                    </a:solidFill>
                  </a:ln>
                </a:endParaRPr>
              </a:p>
            </p:txBody>
          </p:sp>
          <p:sp>
            <p:nvSpPr>
              <p:cNvPr id="29" name="Oval 28" descr="timeline markers">
                <a:extLst>
                  <a:ext uri="{FF2B5EF4-FFF2-40B4-BE49-F238E27FC236}">
                    <a16:creationId xmlns:a16="http://schemas.microsoft.com/office/drawing/2014/main" id="{091ECB05-AF52-EC56-7C38-6AE57F46F055}"/>
                  </a:ext>
                </a:extLst>
              </p:cNvPr>
              <p:cNvSpPr/>
              <p:nvPr/>
            </p:nvSpPr>
            <p:spPr>
              <a:xfrm>
                <a:off x="2607507" y="3737884"/>
                <a:ext cx="168964" cy="168964"/>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00000"/>
                    </a:solidFill>
                  </a:ln>
                </a:endParaRPr>
              </a:p>
            </p:txBody>
          </p:sp>
          <p:sp>
            <p:nvSpPr>
              <p:cNvPr id="30" name="Oval 29" descr="timeline markers">
                <a:extLst>
                  <a:ext uri="{FF2B5EF4-FFF2-40B4-BE49-F238E27FC236}">
                    <a16:creationId xmlns:a16="http://schemas.microsoft.com/office/drawing/2014/main" id="{9FA5B378-820A-AD6F-C2F7-12D55DA9E413}"/>
                  </a:ext>
                </a:extLst>
              </p:cNvPr>
              <p:cNvSpPr/>
              <p:nvPr userDrawn="1"/>
            </p:nvSpPr>
            <p:spPr>
              <a:xfrm>
                <a:off x="10583517" y="3748073"/>
                <a:ext cx="168964" cy="168964"/>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00000"/>
                    </a:solidFill>
                  </a:ln>
                </a:endParaRPr>
              </a:p>
            </p:txBody>
          </p:sp>
        </p:grpSp>
        <p:sp>
          <p:nvSpPr>
            <p:cNvPr id="31" name="Oval 30" descr="timeline markers">
              <a:extLst>
                <a:ext uri="{FF2B5EF4-FFF2-40B4-BE49-F238E27FC236}">
                  <a16:creationId xmlns:a16="http://schemas.microsoft.com/office/drawing/2014/main" id="{091ECB05-AF52-EC56-7C38-6AE57F46F055}"/>
                </a:ext>
              </a:extLst>
            </p:cNvPr>
            <p:cNvSpPr/>
            <p:nvPr/>
          </p:nvSpPr>
          <p:spPr>
            <a:xfrm>
              <a:off x="3184208" y="3363003"/>
              <a:ext cx="207739" cy="19777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00000"/>
                  </a:solidFill>
                </a:ln>
              </a:endParaRPr>
            </a:p>
          </p:txBody>
        </p:sp>
        <p:sp>
          <p:nvSpPr>
            <p:cNvPr id="32" name="Oval 31" descr="timeline markers">
              <a:extLst>
                <a:ext uri="{FF2B5EF4-FFF2-40B4-BE49-F238E27FC236}">
                  <a16:creationId xmlns:a16="http://schemas.microsoft.com/office/drawing/2014/main" id="{091ECB05-AF52-EC56-7C38-6AE57F46F055}"/>
                </a:ext>
              </a:extLst>
            </p:cNvPr>
            <p:cNvSpPr/>
            <p:nvPr/>
          </p:nvSpPr>
          <p:spPr>
            <a:xfrm>
              <a:off x="5875809" y="3353399"/>
              <a:ext cx="207739" cy="19777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00000"/>
                  </a:solidFill>
                </a:ln>
              </a:endParaRPr>
            </a:p>
          </p:txBody>
        </p:sp>
        <p:sp>
          <p:nvSpPr>
            <p:cNvPr id="33" name="Oval 32" descr="timeline markers">
              <a:extLst>
                <a:ext uri="{FF2B5EF4-FFF2-40B4-BE49-F238E27FC236}">
                  <a16:creationId xmlns:a16="http://schemas.microsoft.com/office/drawing/2014/main" id="{091ECB05-AF52-EC56-7C38-6AE57F46F055}"/>
                </a:ext>
              </a:extLst>
            </p:cNvPr>
            <p:cNvSpPr/>
            <p:nvPr/>
          </p:nvSpPr>
          <p:spPr>
            <a:xfrm>
              <a:off x="7551669" y="3362743"/>
              <a:ext cx="207739" cy="19777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00000"/>
                  </a:solidFill>
                </a:ln>
              </a:endParaRPr>
            </a:p>
          </p:txBody>
        </p:sp>
      </p:grpSp>
      <p:sp>
        <p:nvSpPr>
          <p:cNvPr id="36" name="Rectangle 35"/>
          <p:cNvSpPr/>
          <p:nvPr/>
        </p:nvSpPr>
        <p:spPr>
          <a:xfrm>
            <a:off x="91300" y="3147822"/>
            <a:ext cx="665715" cy="584775"/>
          </a:xfrm>
          <a:prstGeom prst="rect">
            <a:avLst/>
          </a:prstGeom>
        </p:spPr>
        <p:txBody>
          <a:bodyPr wrap="square">
            <a:spAutoFit/>
          </a:bodyPr>
          <a:lstStyle/>
          <a:p>
            <a:r>
              <a:rPr lang="en-US" sz="1600" b="1" dirty="0" smtClean="0">
                <a:solidFill>
                  <a:schemeClr val="accent1">
                    <a:lumMod val="60000"/>
                    <a:lumOff val="40000"/>
                  </a:schemeClr>
                </a:solidFill>
              </a:rPr>
              <a:t>April 2025</a:t>
            </a:r>
            <a:endParaRPr lang="en-US" b="1" dirty="0">
              <a:solidFill>
                <a:schemeClr val="accent1">
                  <a:lumMod val="60000"/>
                  <a:lumOff val="40000"/>
                </a:schemeClr>
              </a:solidFill>
            </a:endParaRPr>
          </a:p>
        </p:txBody>
      </p:sp>
      <p:sp>
        <p:nvSpPr>
          <p:cNvPr id="39" name="Rectangle 38"/>
          <p:cNvSpPr/>
          <p:nvPr/>
        </p:nvSpPr>
        <p:spPr>
          <a:xfrm>
            <a:off x="5421912" y="3151020"/>
            <a:ext cx="1138758" cy="584775"/>
          </a:xfrm>
          <a:prstGeom prst="rect">
            <a:avLst/>
          </a:prstGeom>
        </p:spPr>
        <p:txBody>
          <a:bodyPr wrap="square">
            <a:spAutoFit/>
          </a:bodyPr>
          <a:lstStyle/>
          <a:p>
            <a:pPr algn="ctr"/>
            <a:r>
              <a:rPr lang="en-US" sz="1600" b="1" dirty="0" smtClean="0">
                <a:solidFill>
                  <a:schemeClr val="accent1">
                    <a:lumMod val="60000"/>
                    <a:lumOff val="40000"/>
                  </a:schemeClr>
                </a:solidFill>
              </a:rPr>
              <a:t>Jan / Feb 2026</a:t>
            </a:r>
            <a:endParaRPr lang="en-US" b="1" dirty="0">
              <a:solidFill>
                <a:schemeClr val="accent1">
                  <a:lumMod val="60000"/>
                  <a:lumOff val="40000"/>
                </a:schemeClr>
              </a:solidFill>
            </a:endParaRPr>
          </a:p>
        </p:txBody>
      </p:sp>
      <p:sp>
        <p:nvSpPr>
          <p:cNvPr id="40" name="Rectangle 39"/>
          <p:cNvSpPr/>
          <p:nvPr/>
        </p:nvSpPr>
        <p:spPr>
          <a:xfrm>
            <a:off x="7310486" y="3204287"/>
            <a:ext cx="710451" cy="369332"/>
          </a:xfrm>
          <a:prstGeom prst="rect">
            <a:avLst/>
          </a:prstGeom>
        </p:spPr>
        <p:txBody>
          <a:bodyPr wrap="none">
            <a:spAutoFit/>
          </a:bodyPr>
          <a:lstStyle/>
          <a:p>
            <a:r>
              <a:rPr lang="en-US" b="1" dirty="0" smtClean="0">
                <a:solidFill>
                  <a:schemeClr val="accent1">
                    <a:lumMod val="75000"/>
                  </a:schemeClr>
                </a:solidFill>
              </a:rPr>
              <a:t>April</a:t>
            </a:r>
            <a:endParaRPr lang="en-US" b="1" dirty="0">
              <a:solidFill>
                <a:schemeClr val="accent1">
                  <a:lumMod val="75000"/>
                </a:schemeClr>
              </a:solidFill>
            </a:endParaRPr>
          </a:p>
        </p:txBody>
      </p:sp>
      <p:sp>
        <p:nvSpPr>
          <p:cNvPr id="41" name="Rectangle 40"/>
          <p:cNvSpPr/>
          <p:nvPr/>
        </p:nvSpPr>
        <p:spPr>
          <a:xfrm>
            <a:off x="9280428" y="3219676"/>
            <a:ext cx="583814" cy="338554"/>
          </a:xfrm>
          <a:prstGeom prst="rect">
            <a:avLst/>
          </a:prstGeom>
        </p:spPr>
        <p:txBody>
          <a:bodyPr wrap="none">
            <a:spAutoFit/>
          </a:bodyPr>
          <a:lstStyle/>
          <a:p>
            <a:r>
              <a:rPr lang="en-US" sz="1600" b="1" dirty="0" smtClean="0">
                <a:solidFill>
                  <a:schemeClr val="accent1">
                    <a:lumMod val="75000"/>
                  </a:schemeClr>
                </a:solidFill>
              </a:rPr>
              <a:t>May</a:t>
            </a:r>
            <a:endParaRPr lang="en-US" b="1" dirty="0">
              <a:solidFill>
                <a:schemeClr val="accent1">
                  <a:lumMod val="75000"/>
                </a:schemeClr>
              </a:solidFill>
            </a:endParaRPr>
          </a:p>
        </p:txBody>
      </p:sp>
      <p:sp>
        <p:nvSpPr>
          <p:cNvPr id="43" name="Rectangle 42"/>
          <p:cNvSpPr/>
          <p:nvPr/>
        </p:nvSpPr>
        <p:spPr>
          <a:xfrm>
            <a:off x="11148562" y="3197074"/>
            <a:ext cx="662361" cy="338554"/>
          </a:xfrm>
          <a:prstGeom prst="rect">
            <a:avLst/>
          </a:prstGeom>
        </p:spPr>
        <p:txBody>
          <a:bodyPr wrap="none">
            <a:spAutoFit/>
          </a:bodyPr>
          <a:lstStyle/>
          <a:p>
            <a:r>
              <a:rPr lang="en-US" sz="1600" b="1" dirty="0" smtClean="0">
                <a:solidFill>
                  <a:schemeClr val="accent1">
                    <a:lumMod val="75000"/>
                  </a:schemeClr>
                </a:solidFill>
              </a:rPr>
              <a:t>June</a:t>
            </a:r>
            <a:endParaRPr lang="en-US" b="1" dirty="0">
              <a:solidFill>
                <a:schemeClr val="accent1">
                  <a:lumMod val="75000"/>
                </a:schemeClr>
              </a:solidFill>
            </a:endParaRPr>
          </a:p>
        </p:txBody>
      </p:sp>
      <p:cxnSp>
        <p:nvCxnSpPr>
          <p:cNvPr id="57" name="Straight Connector 56"/>
          <p:cNvCxnSpPr/>
          <p:nvPr/>
        </p:nvCxnSpPr>
        <p:spPr>
          <a:xfrm flipV="1">
            <a:off x="10488982" y="3033257"/>
            <a:ext cx="1" cy="1966182"/>
          </a:xfrm>
          <a:prstGeom prst="line">
            <a:avLst/>
          </a:prstGeom>
          <a:ln>
            <a:solidFill>
              <a:schemeClr val="accent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10370956" y="5004616"/>
            <a:ext cx="1677395" cy="830997"/>
          </a:xfrm>
          <a:prstGeom prst="rect">
            <a:avLst/>
          </a:prstGeom>
          <a:noFill/>
        </p:spPr>
        <p:txBody>
          <a:bodyPr wrap="square" rtlCol="0">
            <a:spAutoFit/>
          </a:bodyPr>
          <a:lstStyle/>
          <a:p>
            <a:r>
              <a:rPr lang="en-US" sz="1600" dirty="0">
                <a:solidFill>
                  <a:schemeClr val="accent1">
                    <a:lumMod val="50000"/>
                  </a:schemeClr>
                </a:solidFill>
              </a:rPr>
              <a:t>County Review</a:t>
            </a:r>
          </a:p>
          <a:p>
            <a:r>
              <a:rPr lang="en-US" sz="1600" dirty="0">
                <a:solidFill>
                  <a:schemeClr val="accent1">
                    <a:lumMod val="50000"/>
                  </a:schemeClr>
                </a:solidFill>
              </a:rPr>
              <a:t>Final Comp Plan</a:t>
            </a:r>
          </a:p>
        </p:txBody>
      </p:sp>
      <p:sp>
        <p:nvSpPr>
          <p:cNvPr id="61" name="TextBox 60"/>
          <p:cNvSpPr txBox="1"/>
          <p:nvPr/>
        </p:nvSpPr>
        <p:spPr>
          <a:xfrm>
            <a:off x="5117613" y="3903102"/>
            <a:ext cx="1837463" cy="584775"/>
          </a:xfrm>
          <a:prstGeom prst="rect">
            <a:avLst/>
          </a:prstGeom>
          <a:noFill/>
        </p:spPr>
        <p:txBody>
          <a:bodyPr wrap="square" rtlCol="0">
            <a:spAutoFit/>
          </a:bodyPr>
          <a:lstStyle/>
          <a:p>
            <a:pPr algn="ctr"/>
            <a:r>
              <a:rPr lang="en-US" sz="1600" b="1" dirty="0">
                <a:solidFill>
                  <a:schemeClr val="accent1">
                    <a:lumMod val="50000"/>
                  </a:schemeClr>
                </a:solidFill>
              </a:rPr>
              <a:t>Draft </a:t>
            </a:r>
            <a:r>
              <a:rPr lang="en-US" sz="1600" b="1" dirty="0" smtClean="0">
                <a:solidFill>
                  <a:schemeClr val="accent1">
                    <a:lumMod val="50000"/>
                  </a:schemeClr>
                </a:solidFill>
              </a:rPr>
              <a:t>Objectives &amp; Actions</a:t>
            </a:r>
            <a:endParaRPr lang="en-US" sz="1600" b="1" dirty="0">
              <a:solidFill>
                <a:schemeClr val="accent1">
                  <a:lumMod val="50000"/>
                </a:schemeClr>
              </a:solidFill>
            </a:endParaRPr>
          </a:p>
        </p:txBody>
      </p:sp>
      <p:sp>
        <p:nvSpPr>
          <p:cNvPr id="64" name="TextBox 63"/>
          <p:cNvSpPr txBox="1"/>
          <p:nvPr/>
        </p:nvSpPr>
        <p:spPr>
          <a:xfrm>
            <a:off x="254333" y="3869315"/>
            <a:ext cx="1447400" cy="1323439"/>
          </a:xfrm>
          <a:prstGeom prst="rect">
            <a:avLst/>
          </a:prstGeom>
          <a:noFill/>
        </p:spPr>
        <p:txBody>
          <a:bodyPr wrap="square" rtlCol="0">
            <a:spAutoFit/>
          </a:bodyPr>
          <a:lstStyle/>
          <a:p>
            <a:pPr algn="ctr"/>
            <a:r>
              <a:rPr lang="en-US" sz="1600" b="1" dirty="0">
                <a:solidFill>
                  <a:schemeClr val="accent1">
                    <a:lumMod val="50000"/>
                  </a:schemeClr>
                </a:solidFill>
              </a:rPr>
              <a:t>Community Profile</a:t>
            </a:r>
          </a:p>
          <a:p>
            <a:pPr algn="ctr"/>
            <a:r>
              <a:rPr lang="en-US" sz="1600" b="1" dirty="0">
                <a:solidFill>
                  <a:schemeClr val="accent1">
                    <a:lumMod val="50000"/>
                  </a:schemeClr>
                </a:solidFill>
              </a:rPr>
              <a:t>&amp;</a:t>
            </a:r>
          </a:p>
          <a:p>
            <a:pPr algn="ctr"/>
            <a:r>
              <a:rPr lang="en-US" sz="1600" b="1" dirty="0">
                <a:solidFill>
                  <a:schemeClr val="accent1">
                    <a:lumMod val="50000"/>
                  </a:schemeClr>
                </a:solidFill>
              </a:rPr>
              <a:t>Previous Plans</a:t>
            </a:r>
          </a:p>
        </p:txBody>
      </p:sp>
      <p:sp>
        <p:nvSpPr>
          <p:cNvPr id="7" name="TextBox 6"/>
          <p:cNvSpPr txBox="1"/>
          <p:nvPr/>
        </p:nvSpPr>
        <p:spPr>
          <a:xfrm>
            <a:off x="6819067" y="1626404"/>
            <a:ext cx="1705759" cy="400110"/>
          </a:xfrm>
          <a:prstGeom prst="rect">
            <a:avLst/>
          </a:prstGeom>
          <a:noFill/>
        </p:spPr>
        <p:txBody>
          <a:bodyPr wrap="square" rtlCol="0">
            <a:spAutoFit/>
          </a:bodyPr>
          <a:lstStyle/>
          <a:p>
            <a:pPr algn="ctr"/>
            <a:r>
              <a:rPr lang="en-US" sz="2000" b="1" dirty="0" smtClean="0">
                <a:solidFill>
                  <a:srgbClr val="C00000"/>
                </a:solidFill>
              </a:rPr>
              <a:t>We Are Here</a:t>
            </a:r>
            <a:endParaRPr lang="en-US" sz="2000" b="1" dirty="0">
              <a:solidFill>
                <a:srgbClr val="C00000"/>
              </a:solidFill>
            </a:endParaRPr>
          </a:p>
        </p:txBody>
      </p:sp>
      <p:sp>
        <p:nvSpPr>
          <p:cNvPr id="47" name="Oval 46" descr="timeline markers">
            <a:extLst>
              <a:ext uri="{FF2B5EF4-FFF2-40B4-BE49-F238E27FC236}">
                <a16:creationId xmlns:a16="http://schemas.microsoft.com/office/drawing/2014/main" id="{091ECB05-AF52-EC56-7C38-6AE57F46F055}"/>
              </a:ext>
            </a:extLst>
          </p:cNvPr>
          <p:cNvSpPr/>
          <p:nvPr/>
        </p:nvSpPr>
        <p:spPr>
          <a:xfrm>
            <a:off x="4631751" y="2922451"/>
            <a:ext cx="207739" cy="19777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00000"/>
                </a:solidFill>
              </a:ln>
            </a:endParaRPr>
          </a:p>
        </p:txBody>
      </p:sp>
      <p:sp>
        <p:nvSpPr>
          <p:cNvPr id="48" name="TextBox 47"/>
          <p:cNvSpPr txBox="1"/>
          <p:nvPr/>
        </p:nvSpPr>
        <p:spPr>
          <a:xfrm>
            <a:off x="4176255" y="2185742"/>
            <a:ext cx="1113107" cy="338554"/>
          </a:xfrm>
          <a:prstGeom prst="rect">
            <a:avLst/>
          </a:prstGeom>
          <a:noFill/>
        </p:spPr>
        <p:txBody>
          <a:bodyPr wrap="square" rtlCol="0">
            <a:spAutoFit/>
          </a:bodyPr>
          <a:lstStyle/>
          <a:p>
            <a:pPr algn="ctr"/>
            <a:r>
              <a:rPr lang="en-US" sz="1600" dirty="0" smtClean="0">
                <a:solidFill>
                  <a:schemeClr val="bg1">
                    <a:lumMod val="50000"/>
                  </a:schemeClr>
                </a:solidFill>
              </a:rPr>
              <a:t>Workshop</a:t>
            </a:r>
            <a:endParaRPr lang="en-US" sz="1600" dirty="0">
              <a:solidFill>
                <a:schemeClr val="bg1">
                  <a:lumMod val="50000"/>
                </a:schemeClr>
              </a:solidFill>
            </a:endParaRPr>
          </a:p>
        </p:txBody>
      </p:sp>
      <p:sp>
        <p:nvSpPr>
          <p:cNvPr id="49" name="Rectangle 48"/>
          <p:cNvSpPr/>
          <p:nvPr/>
        </p:nvSpPr>
        <p:spPr>
          <a:xfrm>
            <a:off x="1539278" y="3153963"/>
            <a:ext cx="662361" cy="338554"/>
          </a:xfrm>
          <a:prstGeom prst="rect">
            <a:avLst/>
          </a:prstGeom>
        </p:spPr>
        <p:txBody>
          <a:bodyPr wrap="none">
            <a:spAutoFit/>
          </a:bodyPr>
          <a:lstStyle/>
          <a:p>
            <a:r>
              <a:rPr lang="en-US" sz="1600" b="1" dirty="0" smtClean="0">
                <a:solidFill>
                  <a:schemeClr val="accent1">
                    <a:lumMod val="60000"/>
                    <a:lumOff val="40000"/>
                  </a:schemeClr>
                </a:solidFill>
              </a:rPr>
              <a:t>June</a:t>
            </a:r>
            <a:endParaRPr lang="en-US" b="1" dirty="0">
              <a:solidFill>
                <a:schemeClr val="accent1">
                  <a:lumMod val="60000"/>
                  <a:lumOff val="40000"/>
                </a:schemeClr>
              </a:solidFill>
            </a:endParaRPr>
          </a:p>
        </p:txBody>
      </p:sp>
      <p:sp>
        <p:nvSpPr>
          <p:cNvPr id="50" name="Rectangle 49"/>
          <p:cNvSpPr/>
          <p:nvPr/>
        </p:nvSpPr>
        <p:spPr>
          <a:xfrm>
            <a:off x="2983902" y="3168274"/>
            <a:ext cx="628697" cy="338554"/>
          </a:xfrm>
          <a:prstGeom prst="rect">
            <a:avLst/>
          </a:prstGeom>
        </p:spPr>
        <p:txBody>
          <a:bodyPr wrap="none">
            <a:spAutoFit/>
          </a:bodyPr>
          <a:lstStyle/>
          <a:p>
            <a:pPr algn="ctr"/>
            <a:r>
              <a:rPr lang="en-US" sz="1600" b="1" dirty="0" smtClean="0">
                <a:solidFill>
                  <a:schemeClr val="accent1">
                    <a:lumMod val="60000"/>
                    <a:lumOff val="40000"/>
                  </a:schemeClr>
                </a:solidFill>
              </a:rPr>
              <a:t>Sept</a:t>
            </a:r>
            <a:endParaRPr lang="en-US" b="1" dirty="0">
              <a:solidFill>
                <a:schemeClr val="accent1">
                  <a:lumMod val="60000"/>
                  <a:lumOff val="40000"/>
                </a:schemeClr>
              </a:solidFill>
            </a:endParaRPr>
          </a:p>
        </p:txBody>
      </p:sp>
      <p:sp>
        <p:nvSpPr>
          <p:cNvPr id="51" name="Rectangle 50"/>
          <p:cNvSpPr/>
          <p:nvPr/>
        </p:nvSpPr>
        <p:spPr>
          <a:xfrm>
            <a:off x="4473965" y="3161243"/>
            <a:ext cx="527709" cy="338554"/>
          </a:xfrm>
          <a:prstGeom prst="rect">
            <a:avLst/>
          </a:prstGeom>
        </p:spPr>
        <p:txBody>
          <a:bodyPr wrap="none">
            <a:spAutoFit/>
          </a:bodyPr>
          <a:lstStyle/>
          <a:p>
            <a:r>
              <a:rPr lang="en-US" sz="1600" b="1" dirty="0" smtClean="0">
                <a:solidFill>
                  <a:schemeClr val="accent1">
                    <a:lumMod val="60000"/>
                    <a:lumOff val="40000"/>
                  </a:schemeClr>
                </a:solidFill>
              </a:rPr>
              <a:t>Oct</a:t>
            </a:r>
            <a:endParaRPr lang="en-US" b="1" dirty="0">
              <a:solidFill>
                <a:schemeClr val="accent1">
                  <a:lumMod val="60000"/>
                  <a:lumOff val="40000"/>
                </a:schemeClr>
              </a:solidFill>
            </a:endParaRPr>
          </a:p>
        </p:txBody>
      </p:sp>
      <p:sp>
        <p:nvSpPr>
          <p:cNvPr id="55" name="Oval 54" descr="timeline markers">
            <a:extLst>
              <a:ext uri="{FF2B5EF4-FFF2-40B4-BE49-F238E27FC236}">
                <a16:creationId xmlns:a16="http://schemas.microsoft.com/office/drawing/2014/main" id="{091ECB05-AF52-EC56-7C38-6AE57F46F055}"/>
              </a:ext>
            </a:extLst>
          </p:cNvPr>
          <p:cNvSpPr/>
          <p:nvPr/>
        </p:nvSpPr>
        <p:spPr>
          <a:xfrm>
            <a:off x="9446304" y="2938293"/>
            <a:ext cx="207739" cy="197778"/>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000000"/>
                </a:solidFill>
              </a:ln>
            </a:endParaRPr>
          </a:p>
        </p:txBody>
      </p:sp>
    </p:spTree>
    <p:extLst>
      <p:ext uri="{BB962C8B-B14F-4D97-AF65-F5344CB8AC3E}">
        <p14:creationId xmlns:p14="http://schemas.microsoft.com/office/powerpoint/2010/main" val="1538569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EED647-84CF-1A16-4D69-1DA7D6922B41}"/>
              </a:ext>
            </a:extLst>
          </p:cNvPr>
          <p:cNvSpPr>
            <a:spLocks noGrp="1"/>
          </p:cNvSpPr>
          <p:nvPr>
            <p:ph type="ctrTitle"/>
          </p:nvPr>
        </p:nvSpPr>
        <p:spPr>
          <a:xfrm>
            <a:off x="6256866" y="1153634"/>
            <a:ext cx="5184248" cy="1103183"/>
          </a:xfrm>
        </p:spPr>
        <p:txBody>
          <a:bodyPr/>
          <a:lstStyle/>
          <a:p>
            <a:r>
              <a:rPr lang="en-US" altLang="zh-CN" dirty="0"/>
              <a:t>Thank you!</a:t>
            </a:r>
            <a:endParaRPr lang="en-US" dirty="0"/>
          </a:p>
        </p:txBody>
      </p:sp>
      <p:pic>
        <p:nvPicPr>
          <p:cNvPr id="13" name="Picture Placeholder 12"/>
          <p:cNvPicPr>
            <a:picLocks noGrp="1" noChangeAspect="1"/>
          </p:cNvPicPr>
          <p:nvPr>
            <p:ph type="pic" sz="quarter" idx="18"/>
          </p:nvPr>
        </p:nvPicPr>
        <p:blipFill>
          <a:blip r:embed="rId2" cstate="hqprint">
            <a:extLst>
              <a:ext uri="{28A0092B-C50C-407E-A947-70E740481C1C}">
                <a14:useLocalDpi xmlns:a14="http://schemas.microsoft.com/office/drawing/2010/main" val="0"/>
              </a:ext>
            </a:extLst>
          </a:blip>
          <a:srcRect/>
          <a:stretch>
            <a:fillRect/>
          </a:stretch>
        </p:blipFill>
        <p:spPr/>
      </p:pic>
      <p:sp>
        <p:nvSpPr>
          <p:cNvPr id="7" name="Date Placeholder 6"/>
          <p:cNvSpPr>
            <a:spLocks noGrp="1"/>
          </p:cNvSpPr>
          <p:nvPr>
            <p:ph type="dt" sz="half" idx="19"/>
          </p:nvPr>
        </p:nvSpPr>
        <p:spPr/>
        <p:txBody>
          <a:bodyPr/>
          <a:lstStyle/>
          <a:p>
            <a:r>
              <a:rPr lang="en-US" altLang="zh-CN" smtClean="0"/>
              <a:t>April 8, 2026</a:t>
            </a:r>
            <a:endParaRPr lang="en-US" altLang="zh-CN"/>
          </a:p>
        </p:txBody>
      </p:sp>
      <p:sp>
        <p:nvSpPr>
          <p:cNvPr id="8" name="Footer Placeholder 7"/>
          <p:cNvSpPr>
            <a:spLocks noGrp="1"/>
          </p:cNvSpPr>
          <p:nvPr>
            <p:ph type="ftr" sz="quarter" idx="20"/>
          </p:nvPr>
        </p:nvSpPr>
        <p:spPr/>
        <p:txBody>
          <a:bodyPr/>
          <a:lstStyle/>
          <a:p>
            <a:r>
              <a:rPr lang="en-US" altLang="zh-CN"/>
              <a:t>Town of Van Buren | Comprehensive Plan Update</a:t>
            </a:r>
          </a:p>
        </p:txBody>
      </p:sp>
      <p:sp>
        <p:nvSpPr>
          <p:cNvPr id="2" name="Slide Number Placeholder 1"/>
          <p:cNvSpPr>
            <a:spLocks noGrp="1"/>
          </p:cNvSpPr>
          <p:nvPr>
            <p:ph type="sldNum" sz="half" idx="21"/>
          </p:nvPr>
        </p:nvSpPr>
        <p:spPr/>
        <p:txBody>
          <a:bodyPr/>
          <a:lstStyle/>
          <a:p>
            <a:fld id="{64D095EA-18D5-4754-B677-EAAE710458D2}" type="slidenum">
              <a:rPr lang="en-US" altLang="zh-CN" smtClean="0"/>
              <a:pPr/>
              <a:t>32</a:t>
            </a:fld>
            <a:endParaRPr lang="en-US" altLang="zh-CN" dirty="0"/>
          </a:p>
        </p:txBody>
      </p:sp>
      <p:pic>
        <p:nvPicPr>
          <p:cNvPr id="4" name="Picture 3"/>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695346" y="2353734"/>
            <a:ext cx="2473930" cy="2473930"/>
          </a:xfrm>
          <a:prstGeom prst="rect">
            <a:avLst/>
          </a:prstGeom>
        </p:spPr>
      </p:pic>
      <p:sp>
        <p:nvSpPr>
          <p:cNvPr id="9" name="Title 2">
            <a:extLst>
              <a:ext uri="{FF2B5EF4-FFF2-40B4-BE49-F238E27FC236}">
                <a16:creationId xmlns:a16="http://schemas.microsoft.com/office/drawing/2014/main" id="{37EED647-84CF-1A16-4D69-1DA7D6922B41}"/>
              </a:ext>
            </a:extLst>
          </p:cNvPr>
          <p:cNvSpPr txBox="1">
            <a:spLocks/>
          </p:cNvSpPr>
          <p:nvPr/>
        </p:nvSpPr>
        <p:spPr>
          <a:xfrm>
            <a:off x="7190114" y="4827664"/>
            <a:ext cx="3484393" cy="1103183"/>
          </a:xfrm>
          <a:prstGeom prst="rect">
            <a:avLst/>
          </a:prstGeom>
        </p:spPr>
        <p:txBody>
          <a:bodyPr vert="horz" lIns="0" tIns="0" rIns="0" bIns="0" rtlCol="0" anchor="ctr">
            <a:noAutofit/>
          </a:bodyPr>
          <a:lstStyle>
            <a:lvl1pPr algn="ctr" defTabSz="914400" rtl="0" eaLnBrk="1" latinLnBrk="0" hangingPunct="1">
              <a:lnSpc>
                <a:spcPct val="100000"/>
              </a:lnSpc>
              <a:spcBef>
                <a:spcPct val="0"/>
              </a:spcBef>
              <a:buNone/>
              <a:defRPr sz="6000" b="0" kern="1200" baseline="0">
                <a:solidFill>
                  <a:schemeClr val="bg1"/>
                </a:solidFill>
                <a:latin typeface="Proxima Nova" panose="02000506030000020004" pitchFamily="50" charset="0"/>
                <a:ea typeface="+mj-ea"/>
                <a:cs typeface="+mj-cs"/>
              </a:defRPr>
            </a:lvl1pPr>
          </a:lstStyle>
          <a:p>
            <a:r>
              <a:rPr lang="en-US" altLang="zh-CN" sz="2400" b="1" dirty="0" smtClean="0"/>
              <a:t>Follow the project website for updates!</a:t>
            </a:r>
            <a:endParaRPr lang="en-US" sz="2400" b="1" dirty="0"/>
          </a:p>
        </p:txBody>
      </p:sp>
    </p:spTree>
    <p:extLst>
      <p:ext uri="{BB962C8B-B14F-4D97-AF65-F5344CB8AC3E}">
        <p14:creationId xmlns:p14="http://schemas.microsoft.com/office/powerpoint/2010/main" val="5181332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5257800" y="-2"/>
            <a:ext cx="6934199" cy="6858002"/>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ubtitle 2"/>
          <p:cNvSpPr txBox="1">
            <a:spLocks/>
          </p:cNvSpPr>
          <p:nvPr/>
        </p:nvSpPr>
        <p:spPr>
          <a:xfrm>
            <a:off x="1861704" y="621067"/>
            <a:ext cx="8264518" cy="78898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sz="3600" b="1" dirty="0">
                <a:solidFill>
                  <a:schemeClr val="accent1"/>
                </a:solidFill>
                <a:latin typeface="Proxima Nova" panose="02000506030000020004" pitchFamily="50" charset="0"/>
              </a:rPr>
              <a:t>Comparison of    </a:t>
            </a:r>
            <a:r>
              <a:rPr lang="en-US" sz="3600" b="1" dirty="0">
                <a:solidFill>
                  <a:schemeClr val="bg1"/>
                </a:solidFill>
                <a:latin typeface="Proxima Nova" panose="02000506030000020004" pitchFamily="50" charset="0"/>
              </a:rPr>
              <a:t>Community Mindsets</a:t>
            </a:r>
          </a:p>
        </p:txBody>
      </p:sp>
      <p:sp>
        <p:nvSpPr>
          <p:cNvPr id="7" name="Content Placeholder 2"/>
          <p:cNvSpPr txBox="1">
            <a:spLocks/>
          </p:cNvSpPr>
          <p:nvPr/>
        </p:nvSpPr>
        <p:spPr>
          <a:xfrm>
            <a:off x="341745" y="2073355"/>
            <a:ext cx="4727622" cy="3859618"/>
          </a:xfrm>
          <a:prstGeom prst="rect">
            <a:avLst/>
          </a:prstGeom>
        </p:spPr>
        <p:txBody>
          <a:bodyPr vert="horz" lIns="91440" tIns="45720" rIns="91440" bIns="45720" rtlCol="0">
            <a:no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algn="r">
              <a:buFont typeface="Wingdings" pitchFamily="2" charset="2"/>
              <a:buChar char="ü"/>
            </a:pPr>
            <a:r>
              <a:rPr lang="en-US" sz="1800" dirty="0">
                <a:solidFill>
                  <a:schemeClr val="bg2">
                    <a:lumMod val="25000"/>
                  </a:schemeClr>
                </a:solidFill>
                <a:latin typeface="Proxima Nova" panose="02000506030000020004" pitchFamily="50" charset="0"/>
              </a:rPr>
              <a:t>Budgeting &amp; Taxes</a:t>
            </a:r>
          </a:p>
          <a:p>
            <a:pPr algn="r">
              <a:buFont typeface="Wingdings" pitchFamily="2" charset="2"/>
              <a:buChar char="ü"/>
            </a:pPr>
            <a:r>
              <a:rPr lang="en-US" sz="1800" dirty="0">
                <a:solidFill>
                  <a:schemeClr val="bg2">
                    <a:lumMod val="25000"/>
                  </a:schemeClr>
                </a:solidFill>
                <a:latin typeface="Proxima Nova" panose="02000506030000020004" pitchFamily="50" charset="0"/>
              </a:rPr>
              <a:t>Replacement of existing infrastructure in kind</a:t>
            </a:r>
          </a:p>
          <a:p>
            <a:pPr algn="r">
              <a:buFont typeface="Wingdings" pitchFamily="2" charset="2"/>
              <a:buChar char="ü"/>
            </a:pPr>
            <a:r>
              <a:rPr lang="en-US" sz="1800" dirty="0">
                <a:solidFill>
                  <a:schemeClr val="bg2">
                    <a:lumMod val="25000"/>
                  </a:schemeClr>
                </a:solidFill>
                <a:latin typeface="Proxima Nova" panose="02000506030000020004" pitchFamily="50" charset="0"/>
              </a:rPr>
              <a:t>Dotting the “I”s &amp; crossing the “T”s during the administration of development proposals (SEQR)</a:t>
            </a:r>
          </a:p>
          <a:p>
            <a:pPr algn="r">
              <a:buFont typeface="Wingdings" pitchFamily="2" charset="2"/>
              <a:buChar char="ü"/>
            </a:pPr>
            <a:endParaRPr lang="en-US" sz="1800" dirty="0">
              <a:solidFill>
                <a:schemeClr val="bg2">
                  <a:lumMod val="25000"/>
                </a:schemeClr>
              </a:solidFill>
              <a:latin typeface="Proxima Nova" panose="02000506030000020004" pitchFamily="50" charset="0"/>
            </a:endParaRPr>
          </a:p>
          <a:p>
            <a:pPr algn="r">
              <a:buFont typeface="Wingdings" pitchFamily="2" charset="2"/>
              <a:buChar char="ü"/>
            </a:pPr>
            <a:r>
              <a:rPr lang="en-US" sz="1800" dirty="0">
                <a:solidFill>
                  <a:schemeClr val="bg2">
                    <a:lumMod val="25000"/>
                  </a:schemeClr>
                </a:solidFill>
                <a:latin typeface="Proxima Nova" panose="02000506030000020004" pitchFamily="50" charset="0"/>
              </a:rPr>
              <a:t>Engineering comments (Drainage, Traffic)</a:t>
            </a:r>
            <a:endParaRPr lang="en-US" dirty="0">
              <a:solidFill>
                <a:schemeClr val="bg2">
                  <a:lumMod val="25000"/>
                </a:schemeClr>
              </a:solidFill>
              <a:latin typeface="Proxima Nova" panose="02000506030000020004" pitchFamily="50" charset="0"/>
            </a:endParaRPr>
          </a:p>
          <a:p>
            <a:pPr algn="r">
              <a:buFont typeface="Wingdings" pitchFamily="2" charset="2"/>
              <a:buChar char="ü"/>
            </a:pPr>
            <a:r>
              <a:rPr lang="en-US" sz="1800" dirty="0">
                <a:solidFill>
                  <a:schemeClr val="bg2">
                    <a:lumMod val="25000"/>
                  </a:schemeClr>
                </a:solidFill>
                <a:latin typeface="Proxima Nova" panose="02000506030000020004" pitchFamily="50" charset="0"/>
              </a:rPr>
              <a:t>Legal Issues</a:t>
            </a:r>
          </a:p>
        </p:txBody>
      </p:sp>
      <p:sp>
        <p:nvSpPr>
          <p:cNvPr id="9" name="Content Placeholder 2"/>
          <p:cNvSpPr txBox="1">
            <a:spLocks/>
          </p:cNvSpPr>
          <p:nvPr/>
        </p:nvSpPr>
        <p:spPr>
          <a:xfrm>
            <a:off x="5517408" y="2069076"/>
            <a:ext cx="6674592" cy="3863897"/>
          </a:xfrm>
          <a:prstGeom prst="rect">
            <a:avLst/>
          </a:prstGeom>
        </p:spPr>
        <p:txBody>
          <a:bodyPr vert="horz" lIns="91440" tIns="45720" rIns="91440" bIns="45720" rtlCol="0">
            <a:no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a:buFont typeface="Wingdings" pitchFamily="2" charset="2"/>
              <a:buChar char="ü"/>
            </a:pPr>
            <a:r>
              <a:rPr lang="en-US" sz="1800" dirty="0">
                <a:solidFill>
                  <a:schemeClr val="bg1"/>
                </a:solidFill>
                <a:latin typeface="Proxima Nova" panose="02000506030000020004" pitchFamily="50" charset="0"/>
              </a:rPr>
              <a:t>Budgeting &amp; Taxes</a:t>
            </a:r>
          </a:p>
          <a:p>
            <a:pPr>
              <a:buFont typeface="Wingdings" pitchFamily="2" charset="2"/>
              <a:buChar char="ü"/>
            </a:pPr>
            <a:r>
              <a:rPr lang="en-US" sz="1800" dirty="0">
                <a:solidFill>
                  <a:schemeClr val="bg1"/>
                </a:solidFill>
                <a:latin typeface="Proxima Nova" panose="02000506030000020004" pitchFamily="50" charset="0"/>
              </a:rPr>
              <a:t>Replacement of existing infrastructure in a manner that enhances the community</a:t>
            </a:r>
          </a:p>
          <a:p>
            <a:pPr>
              <a:buFont typeface="Wingdings" pitchFamily="2" charset="2"/>
              <a:buChar char="ü"/>
            </a:pPr>
            <a:r>
              <a:rPr lang="en-US" sz="1800" dirty="0">
                <a:solidFill>
                  <a:schemeClr val="bg1"/>
                </a:solidFill>
                <a:latin typeface="Proxima Nova" panose="02000506030000020004" pitchFamily="50" charset="0"/>
              </a:rPr>
              <a:t>Using the development review process to </a:t>
            </a:r>
            <a:r>
              <a:rPr lang="en-US" sz="1800" b="1" dirty="0">
                <a:solidFill>
                  <a:schemeClr val="bg1"/>
                </a:solidFill>
                <a:latin typeface="Proxima Nova" panose="02000506030000020004" pitchFamily="50" charset="0"/>
              </a:rPr>
              <a:t>protect or improve </a:t>
            </a:r>
            <a:r>
              <a:rPr lang="en-US" sz="1800" dirty="0">
                <a:solidFill>
                  <a:schemeClr val="bg1"/>
                </a:solidFill>
                <a:latin typeface="Proxima Nova" panose="02000506030000020004" pitchFamily="50" charset="0"/>
              </a:rPr>
              <a:t>the community (SEQR)</a:t>
            </a:r>
          </a:p>
          <a:p>
            <a:pPr>
              <a:buFont typeface="Wingdings" pitchFamily="2" charset="2"/>
              <a:buChar char="ü"/>
            </a:pPr>
            <a:endParaRPr lang="en-US" sz="1800" dirty="0">
              <a:solidFill>
                <a:schemeClr val="bg1"/>
              </a:solidFill>
              <a:latin typeface="Proxima Nova" panose="02000506030000020004" pitchFamily="50" charset="0"/>
            </a:endParaRPr>
          </a:p>
          <a:p>
            <a:pPr>
              <a:buFont typeface="Wingdings" pitchFamily="2" charset="2"/>
              <a:buChar char="ü"/>
            </a:pPr>
            <a:endParaRPr lang="en-US" sz="1000" dirty="0">
              <a:solidFill>
                <a:schemeClr val="bg1"/>
              </a:solidFill>
              <a:latin typeface="Proxima Nova" panose="02000506030000020004" pitchFamily="50" charset="0"/>
            </a:endParaRPr>
          </a:p>
          <a:p>
            <a:pPr>
              <a:buFont typeface="Wingdings" pitchFamily="2" charset="2"/>
              <a:buChar char="ü"/>
            </a:pPr>
            <a:r>
              <a:rPr lang="en-US" sz="1800" dirty="0">
                <a:solidFill>
                  <a:schemeClr val="bg1"/>
                </a:solidFill>
                <a:latin typeface="Proxima Nova" panose="02000506030000020004" pitchFamily="50" charset="0"/>
              </a:rPr>
              <a:t>Engineering Comments</a:t>
            </a:r>
          </a:p>
          <a:p>
            <a:pPr>
              <a:buFont typeface="Wingdings" pitchFamily="2" charset="2"/>
              <a:buChar char="ü"/>
            </a:pPr>
            <a:r>
              <a:rPr lang="en-US" sz="1800" dirty="0">
                <a:solidFill>
                  <a:schemeClr val="bg1"/>
                </a:solidFill>
                <a:latin typeface="Proxima Nova" panose="02000506030000020004" pitchFamily="50" charset="0"/>
              </a:rPr>
              <a:t>Legal Issues</a:t>
            </a:r>
          </a:p>
          <a:p>
            <a:pPr>
              <a:buFont typeface="Wingdings" pitchFamily="2" charset="2"/>
              <a:buChar char="ü"/>
            </a:pPr>
            <a:r>
              <a:rPr lang="en-US" sz="1800" b="1" dirty="0">
                <a:solidFill>
                  <a:schemeClr val="bg1"/>
                </a:solidFill>
                <a:latin typeface="Proxima Nova" panose="02000506030000020004" pitchFamily="50" charset="0"/>
              </a:rPr>
              <a:t>Community Character </a:t>
            </a:r>
            <a:r>
              <a:rPr lang="en-US" sz="1800" dirty="0">
                <a:solidFill>
                  <a:schemeClr val="bg1"/>
                </a:solidFill>
                <a:latin typeface="Proxima Nova" panose="02000506030000020004" pitchFamily="50" charset="0"/>
              </a:rPr>
              <a:t>- Architectural comments</a:t>
            </a:r>
          </a:p>
          <a:p>
            <a:pPr>
              <a:buFont typeface="Wingdings" pitchFamily="2" charset="2"/>
              <a:buChar char="ü"/>
            </a:pPr>
            <a:r>
              <a:rPr lang="en-US" sz="1800" b="1" dirty="0">
                <a:solidFill>
                  <a:schemeClr val="bg1"/>
                </a:solidFill>
                <a:latin typeface="Proxima Nova" panose="02000506030000020004" pitchFamily="50" charset="0"/>
              </a:rPr>
              <a:t>Community Priorities </a:t>
            </a:r>
            <a:r>
              <a:rPr lang="en-US" sz="1800" dirty="0">
                <a:solidFill>
                  <a:schemeClr val="bg1"/>
                </a:solidFill>
                <a:latin typeface="Proxima Nova" panose="02000506030000020004" pitchFamily="50" charset="0"/>
              </a:rPr>
              <a:t>- Planner comments </a:t>
            </a:r>
          </a:p>
        </p:txBody>
      </p:sp>
      <p:sp>
        <p:nvSpPr>
          <p:cNvPr id="11" name="Title 1"/>
          <p:cNvSpPr txBox="1">
            <a:spLocks/>
          </p:cNvSpPr>
          <p:nvPr/>
        </p:nvSpPr>
        <p:spPr>
          <a:xfrm>
            <a:off x="588457" y="1424763"/>
            <a:ext cx="4428634" cy="633876"/>
          </a:xfrm>
          <a:prstGeom prst="rect">
            <a:avLst/>
          </a:prstGeom>
        </p:spPr>
        <p:txBody>
          <a:bodyPr vert="horz" lIns="91440" tIns="45720" rIns="91440" bIns="45720" rtlCol="0" anchor="b">
            <a:norm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sz="2800" i="0" u="sng" strike="noStrike" kern="1200" cap="none" spc="0" normalizeH="0" baseline="0" noProof="0" dirty="0">
                <a:ln>
                  <a:noFill/>
                </a:ln>
                <a:solidFill>
                  <a:schemeClr val="accent1"/>
                </a:solidFill>
                <a:effectLst/>
                <a:uLnTx/>
                <a:uFillTx/>
                <a:latin typeface="Proxima Nova Black" panose="02000506030000020004" pitchFamily="50" charset="0"/>
                <a:ea typeface="+mj-ea"/>
                <a:cs typeface="+mj-cs"/>
              </a:rPr>
              <a:t>Transactional</a:t>
            </a:r>
          </a:p>
        </p:txBody>
      </p:sp>
      <p:sp>
        <p:nvSpPr>
          <p:cNvPr id="12" name="Title 1"/>
          <p:cNvSpPr txBox="1">
            <a:spLocks/>
          </p:cNvSpPr>
          <p:nvPr/>
        </p:nvSpPr>
        <p:spPr>
          <a:xfrm>
            <a:off x="5526138" y="1428301"/>
            <a:ext cx="4428634" cy="633876"/>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sng" strike="noStrike" kern="1200" cap="none" spc="0" normalizeH="0" baseline="0" noProof="0" dirty="0">
                <a:ln>
                  <a:noFill/>
                </a:ln>
                <a:solidFill>
                  <a:schemeClr val="bg1"/>
                </a:solidFill>
                <a:effectLst/>
                <a:uLnTx/>
                <a:uFillTx/>
                <a:latin typeface="Proxima Nova Black" panose="02000506030000020004" pitchFamily="50" charset="0"/>
                <a:ea typeface="+mj-ea"/>
                <a:cs typeface="+mj-cs"/>
              </a:rPr>
              <a:t>Transformational</a:t>
            </a:r>
          </a:p>
        </p:txBody>
      </p:sp>
    </p:spTree>
    <p:extLst>
      <p:ext uri="{BB962C8B-B14F-4D97-AF65-F5344CB8AC3E}">
        <p14:creationId xmlns:p14="http://schemas.microsoft.com/office/powerpoint/2010/main" val="1505134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OFFICEPLUS.THEME" val="template.pptx"/>
</p:tagLst>
</file>

<file path=ppt/theme/theme1.xml><?xml version="1.0" encoding="utf-8"?>
<a:theme xmlns:a="http://schemas.openxmlformats.org/drawingml/2006/main" name="Custom">
  <a:themeElements>
    <a:clrScheme name="Custom 3">
      <a:dk1>
        <a:srgbClr val="4D3E2F"/>
      </a:dk1>
      <a:lt1>
        <a:sysClr val="window" lastClr="FFFFFF"/>
      </a:lt1>
      <a:dk2>
        <a:srgbClr val="000000"/>
      </a:dk2>
      <a:lt2>
        <a:srgbClr val="DDDDDD"/>
      </a:lt2>
      <a:accent1>
        <a:srgbClr val="33A4BD"/>
      </a:accent1>
      <a:accent2>
        <a:srgbClr val="94215B"/>
      </a:accent2>
      <a:accent3>
        <a:srgbClr val="CC84A9"/>
      </a:accent3>
      <a:accent4>
        <a:srgbClr val="FEFEDC"/>
      </a:accent4>
      <a:accent5>
        <a:srgbClr val="CCCFD8"/>
      </a:accent5>
      <a:accent6>
        <a:srgbClr val="97C9FC"/>
      </a:accent6>
      <a:hlink>
        <a:srgbClr val="2A6CB2"/>
      </a:hlink>
      <a:folHlink>
        <a:srgbClr val="808080"/>
      </a:folHlink>
    </a:clrScheme>
    <a:fontScheme name="company overview001">
      <a:majorFont>
        <a:latin typeface="Franklin Gothic Heavy"/>
        <a:ea typeface=""/>
        <a:cs typeface=""/>
      </a:majorFont>
      <a:minorFont>
        <a:latin typeface="Arial"/>
        <a:ea typeface=""/>
        <a:cs typeface=""/>
      </a:minorFont>
    </a:fontScheme>
    <a:fmtScheme name="OfficePLUS">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PLUS"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38de0ec0-4312-429b-9ba4-a6f7899b86f2" xsi:nil="true"/>
    <_ip_UnifiedCompliancePolicyProperties xmlns="http://schemas.microsoft.com/sharepoint/v3" xsi:nil="true"/>
    <lcf76f155ced4ddcb4097134ff3c332f xmlns="21705155-b4ce-4c69-95dc-4fd6cb8c557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867FBBEFD40724CA20725D6B3094130" ma:contentTypeVersion="14" ma:contentTypeDescription="Create a new document." ma:contentTypeScope="" ma:versionID="b563ecc397a77cd5d82b22a852f9d63c">
  <xsd:schema xmlns:xsd="http://www.w3.org/2001/XMLSchema" xmlns:xs="http://www.w3.org/2001/XMLSchema" xmlns:p="http://schemas.microsoft.com/office/2006/metadata/properties" xmlns:ns1="http://schemas.microsoft.com/sharepoint/v3" xmlns:ns2="21705155-b4ce-4c69-95dc-4fd6cb8c5571" xmlns:ns3="38de0ec0-4312-429b-9ba4-a6f7899b86f2" targetNamespace="http://schemas.microsoft.com/office/2006/metadata/properties" ma:root="true" ma:fieldsID="514fef1a96c1431b584933149cb0dc9f" ns1:_="" ns2:_="" ns3:_="">
    <xsd:import namespace="http://schemas.microsoft.com/sharepoint/v3"/>
    <xsd:import namespace="21705155-b4ce-4c69-95dc-4fd6cb8c5571"/>
    <xsd:import namespace="38de0ec0-4312-429b-9ba4-a6f7899b86f2"/>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1705155-b4ce-4c69-95dc-4fd6cb8c5571"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8de0ec0-4312-429b-9ba4-a6f7899b86f2"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61ef2866-7176-4fd6-ae15-58358271bbbc}" ma:internalName="TaxCatchAll" ma:showField="CatchAllData" ma:web="38de0ec0-4312-429b-9ba4-a6f7899b86f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D92EA7-0D9D-4DD7-ACED-749A5B292D4A}">
  <ds:schemaRefs>
    <ds:schemaRef ds:uri="http://schemas.microsoft.com/sharepoint/v3/contenttype/forms"/>
  </ds:schemaRefs>
</ds:datastoreItem>
</file>

<file path=customXml/itemProps2.xml><?xml version="1.0" encoding="utf-8"?>
<ds:datastoreItem xmlns:ds="http://schemas.openxmlformats.org/officeDocument/2006/customXml" ds:itemID="{0104F9B3-91A5-4375-A792-D38A13F21997}">
  <ds:schemaRefs>
    <ds:schemaRef ds:uri="http://purl.org/dc/terms/"/>
    <ds:schemaRef ds:uri="http://schemas.microsoft.com/office/2006/metadata/properties"/>
    <ds:schemaRef ds:uri="http://schemas.microsoft.com/sharepoint/v3"/>
    <ds:schemaRef ds:uri="38de0ec0-4312-429b-9ba4-a6f7899b86f2"/>
    <ds:schemaRef ds:uri="http://purl.org/dc/dcmitype/"/>
    <ds:schemaRef ds:uri="21705155-b4ce-4c69-95dc-4fd6cb8c5571"/>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CD44FAE9-C7DC-48CA-9BFD-B49E0265CE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1705155-b4ce-4c69-95dc-4fd6cb8c5571"/>
    <ds:schemaRef ds:uri="38de0ec0-4312-429b-9ba4-a6f7899b86f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otalTime>3732</TotalTime>
  <Words>1779</Words>
  <Application>Microsoft Office PowerPoint</Application>
  <PresentationFormat>Widescreen</PresentationFormat>
  <Paragraphs>453</Paragraphs>
  <Slides>33</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33</vt:i4>
      </vt:variant>
    </vt:vector>
  </HeadingPairs>
  <TitlesOfParts>
    <vt:vector size="43" baseType="lpstr">
      <vt:lpstr>Aptos</vt:lpstr>
      <vt:lpstr>Arial</vt:lpstr>
      <vt:lpstr>Calibri</vt:lpstr>
      <vt:lpstr>等线</vt:lpstr>
      <vt:lpstr>Franklin Gothic Heavy</vt:lpstr>
      <vt:lpstr>Proxima Nova</vt:lpstr>
      <vt:lpstr>Proxima Nova Black</vt:lpstr>
      <vt:lpstr>Symbol</vt:lpstr>
      <vt:lpstr>Wingdings</vt:lpstr>
      <vt:lpstr>Custom</vt:lpstr>
      <vt:lpstr>Comprehensive Plan &amp; Zoning Code Update </vt:lpstr>
      <vt:lpstr>Agenda</vt:lpstr>
      <vt:lpstr>Project Overview</vt:lpstr>
      <vt:lpstr>Project Team</vt:lpstr>
      <vt:lpstr>Project Scope</vt:lpstr>
      <vt:lpstr>Project Schedule</vt:lpstr>
      <vt:lpstr>What is a Comprehensive Plan?</vt:lpstr>
      <vt:lpstr>What is a Comprehensive Plan?</vt:lpstr>
      <vt:lpstr>Benefits of a Comprehensive Plan</vt:lpstr>
      <vt:lpstr>Parts of a Comprehensive Plan</vt:lpstr>
      <vt:lpstr>Previous Planning Efforts</vt:lpstr>
      <vt:lpstr>Plan Onondaga</vt:lpstr>
      <vt:lpstr>PowerPoint Presentation</vt:lpstr>
      <vt:lpstr>PowerPoint Presentation</vt:lpstr>
      <vt:lpstr>2002 Van Buren Comp Plan</vt:lpstr>
      <vt:lpstr>Demographic Trends</vt:lpstr>
      <vt:lpstr>Population</vt:lpstr>
      <vt:lpstr>Population</vt:lpstr>
      <vt:lpstr>Housing</vt:lpstr>
      <vt:lpstr>Age</vt:lpstr>
      <vt:lpstr>Economic</vt:lpstr>
      <vt:lpstr>Economic</vt:lpstr>
      <vt:lpstr>Community Survey Review</vt:lpstr>
      <vt:lpstr>Community Survey Overview</vt:lpstr>
      <vt:lpstr>Community Survey Overview</vt:lpstr>
      <vt:lpstr>Vision Statement</vt:lpstr>
      <vt:lpstr>Goal Areas</vt:lpstr>
      <vt:lpstr>Workshop</vt:lpstr>
      <vt:lpstr>Workshop Activity</vt:lpstr>
      <vt:lpstr>Next Steps</vt:lpstr>
      <vt:lpstr>Project Schedule</vt:lpstr>
      <vt:lpstr>Thank you!</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Comprehensive Plan Update</dc:title>
  <dc:creator>Daniel E. Theobald</dc:creator>
  <cp:lastModifiedBy>Daniel E. Theobald</cp:lastModifiedBy>
  <cp:revision>161</cp:revision>
  <dcterms:modified xsi:type="dcterms:W3CDTF">2026-04-08T21:02:22Z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0x0101001867FBBEFD40724CA20725D6B3094130</vt:lpwstr>
  </property>
</Properties>
</file>